
<file path=[Content_Types].xml><?xml version="1.0" encoding="utf-8"?>
<Types xmlns="http://schemas.openxmlformats.org/package/2006/content-types">
  <Default ContentType="image/x-emf" Extension="emf"/>
  <Default ContentType="image/jpeg" Extension="jpeg"/>
  <Default ContentType="image/jpeg" Extension="jpg"/>
  <Default ContentType="image/png" Extension="png"/>
  <Default ContentType="application/vnd.openxmlformats-package.relationships+xml" Extension="rels"/>
  <Default ContentType="image/x-wmf" Extension="wmf"/>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commentAuthors+xml" PartName="/ppt/commentAuthors.xml"/>
  <Override ContentType="application/vnd.openxmlformats-officedocument.presentationml.comments+xml" PartName="/ppt/comments/comment1.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Master+xml" PartName="/ppt/slideMasters/slideMaster6.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theme+xml" PartName="/ppt/theme/theme7.xml"/>
  <Override ContentType="application/vnd.openxmlformats-officedocument.theme+xml" PartName="/ppt/theme/theme8.xml"/>
  <Override ContentType="application/vnd.openxmlformats-officedocument.presentationml.viewProps+xml" PartName="/ppt/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saveSubsetFonts="1">
  <p:sldMasterIdLst>
    <p:sldMasterId r:id="rId4" id="2147483648"/>
    <p:sldMasterId r:id="rId5" id="2147483650"/>
    <p:sldMasterId r:id="rId6" id="2147483652"/>
    <p:sldMasterId r:id="rId7" id="2147483654"/>
    <p:sldMasterId r:id="rId8" id="2147483664"/>
    <p:sldMasterId r:id="rId9" id="2147483666"/>
  </p:sldMasterIdLst>
  <p:notesMasterIdLst>
    <p:notesMasterId r:id="rId10"/>
  </p:notesMasterIdLst>
  <p:handoutMasterIdLst>
    <p:handoutMasterId r:id="rId11"/>
  </p:handoutMasterIdLst>
  <p:sldIdLst>
    <p:sldId r:id="rId12" id="256"/>
    <p:sldId r:id="rId13" id="257"/>
    <p:sldId r:id="rId14" id="258"/>
    <p:sldId r:id="rId15" id="259"/>
    <p:sldId r:id="rId16" id="260"/>
    <p:sldId r:id="rId17" id="261"/>
    <p:sldId r:id="rId18" id="262"/>
    <p:sldId r:id="rId19" id="263"/>
    <p:sldId r:id="rId20" id="264"/>
    <p:sldId r:id="rId21" id="265"/>
    <p:sldId r:id="rId22" id="266"/>
    <p:sldId r:id="rId23" id="267"/>
    <p:sldId r:id="rId24" id="268"/>
    <p:sldId r:id="rId25" id="269"/>
    <p:sldId r:id="rId26" id="270"/>
    <p:sldId r:id="rId27" id="271"/>
    <p:sldId r:id="rId28" id="272"/>
    <p:sldId r:id="rId29" id="273"/>
    <p:sldId r:id="rId30" id="274"/>
    <p:sldId r:id="rId31" id="275"/>
    <p:sldId r:id="rId32" id="276"/>
    <p:sldId r:id="rId33" id="277"/>
    <p:sldId r:id="rId34" id="278"/>
    <p:sldId r:id="rId35" id="279"/>
    <p:sldId r:id="rId36" id="280"/>
    <p:sldId r:id="rId37" id="281"/>
    <p:sldId r:id="rId38" id="282"/>
    <p:sldId r:id="rId39" id="283"/>
    <p:sldId r:id="rId40" id="284"/>
    <p:sldId r:id="rId41" id="285"/>
    <p:sldId r:id="rId42" id="286"/>
    <p:sldId r:id="rId43" id="287"/>
    <p:sldId r:id="rId44" id="288"/>
    <p:sldId r:id="rId45" id="289"/>
    <p:sldId r:id="rId46" id="290"/>
    <p:sldId r:id="rId47" id="291"/>
    <p:sldId r:id="rId48" id="292"/>
    <p:sldId r:id="rId49" id="293"/>
    <p:sldId r:id="rId50" id="294"/>
  </p:sldIdLst>
  <p:sldSz cx="9144000" cy="5143500" type="screen16x9"/>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9925050" cy="6665913"/>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fontAlgn="base" rtl="0">
      <a:spcBef>
        <a:spcPct val="0"/>
      </a:spcBef>
      <a:spcAft>
        <a:spcPct val="0"/>
      </a:spcAft>
      <a:defRPr kern="1200">
        <a:solidFill>
          <a:schemeClr val="tx1"/>
        </a:solidFill>
        <a:uFillTx/>
        <a:latin charset="0" typeface="Arial"/>
        <a:ea typeface="+mn-ea"/>
        <a:cs charset="0" typeface="Arial"/>
      </a:defRPr>
    </a:lvl1pPr>
    <a:lvl2pPr algn="l" fontAlgn="base" marL="457200" rtl="0">
      <a:spcBef>
        <a:spcPct val="0"/>
      </a:spcBef>
      <a:spcAft>
        <a:spcPct val="0"/>
      </a:spcAft>
      <a:defRPr kern="1200">
        <a:solidFill>
          <a:schemeClr val="tx1"/>
        </a:solidFill>
        <a:uFillTx/>
        <a:latin charset="0" typeface="Arial"/>
        <a:ea typeface="+mn-ea"/>
        <a:cs charset="0" typeface="Arial"/>
      </a:defRPr>
    </a:lvl2pPr>
    <a:lvl3pPr algn="l" fontAlgn="base" marL="914400" rtl="0">
      <a:spcBef>
        <a:spcPct val="0"/>
      </a:spcBef>
      <a:spcAft>
        <a:spcPct val="0"/>
      </a:spcAft>
      <a:defRPr kern="1200">
        <a:solidFill>
          <a:schemeClr val="tx1"/>
        </a:solidFill>
        <a:uFillTx/>
        <a:latin charset="0" typeface="Arial"/>
        <a:ea typeface="+mn-ea"/>
        <a:cs charset="0" typeface="Arial"/>
      </a:defRPr>
    </a:lvl3pPr>
    <a:lvl4pPr algn="l" fontAlgn="base" marL="1371600" rtl="0">
      <a:spcBef>
        <a:spcPct val="0"/>
      </a:spcBef>
      <a:spcAft>
        <a:spcPct val="0"/>
      </a:spcAft>
      <a:defRPr kern="1200">
        <a:solidFill>
          <a:schemeClr val="tx1"/>
        </a:solidFill>
        <a:uFillTx/>
        <a:latin charset="0" typeface="Arial"/>
        <a:ea typeface="+mn-ea"/>
        <a:cs charset="0" typeface="Arial"/>
      </a:defRPr>
    </a:lvl4pPr>
    <a:lvl5pPr algn="l" fontAlgn="base" marL="1828800" rtl="0">
      <a:spcBef>
        <a:spcPct val="0"/>
      </a:spcBef>
      <a:spcAft>
        <a:spcPct val="0"/>
      </a:spcAft>
      <a:defRPr kern="1200">
        <a:solidFill>
          <a:schemeClr val="tx1"/>
        </a:solidFill>
        <a:uFillTx/>
        <a:latin charset="0" typeface="Arial"/>
        <a:ea typeface="+mn-ea"/>
        <a:cs charset="0" typeface="Arial"/>
      </a:defRPr>
    </a:lvl5pPr>
    <a:lvl6pPr algn="l" defTabSz="914400" eaLnBrk="1" hangingPunct="1" latinLnBrk="0" marL="2286000" rtl="0">
      <a:defRPr kern="1200">
        <a:solidFill>
          <a:schemeClr val="tx1"/>
        </a:solidFill>
        <a:uFillTx/>
        <a:latin charset="0" typeface="Arial"/>
        <a:ea typeface="+mn-ea"/>
        <a:cs charset="0" typeface="Arial"/>
      </a:defRPr>
    </a:lvl6pPr>
    <a:lvl7pPr algn="l" defTabSz="914400" eaLnBrk="1" hangingPunct="1" latinLnBrk="0" marL="2743200" rtl="0">
      <a:defRPr kern="1200">
        <a:solidFill>
          <a:schemeClr val="tx1"/>
        </a:solidFill>
        <a:uFillTx/>
        <a:latin charset="0" typeface="Arial"/>
        <a:ea typeface="+mn-ea"/>
        <a:cs charset="0" typeface="Arial"/>
      </a:defRPr>
    </a:lvl7pPr>
    <a:lvl8pPr algn="l" defTabSz="914400" eaLnBrk="1" hangingPunct="1" latinLnBrk="0" marL="3200400" rtl="0">
      <a:defRPr kern="1200">
        <a:solidFill>
          <a:schemeClr val="tx1"/>
        </a:solidFill>
        <a:uFillTx/>
        <a:latin charset="0" typeface="Arial"/>
        <a:ea typeface="+mn-ea"/>
        <a:cs charset="0" typeface="Arial"/>
      </a:defRPr>
    </a:lvl8pPr>
    <a:lvl9pPr algn="l" defTabSz="914400" eaLnBrk="1" hangingPunct="1" latinLnBrk="0" marL="3657600" rtl="0">
      <a:defRPr kern="1200">
        <a:solidFill>
          <a:schemeClr val="tx1"/>
        </a:solidFill>
        <a:uFillTx/>
        <a:latin charset="0" typeface="Arial"/>
        <a:ea typeface="+mn-ea"/>
        <a:cs charset="0" typeface="Arial"/>
      </a:defRPr>
    </a:lvl9pPr>
  </p:defaultTextStyle>
</p:presentation>
</file>

<file path=ppt/commentAuthors.xml><?xml version="1.0" encoding="utf-8"?>
<p:cmAuthorLst xmlns:a="http://schemas.openxmlformats.org/drawingml/2006/main" xmlns:p="http://schemas.openxmlformats.org/presentationml/2006/main" xmlns:s="http://schemas.openxmlformats.org/officeDocument/2006/sharedTypes" xmlns:r="http://schemas.openxmlformats.org/officeDocument/2006/relationships">
  <p:cmAuthor clrIdx="0" id="0" initials="NW" lastIdx="1" name="Nelson Walz"/>
</p:cmAuthorLst>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p:prnPr/>
  <p:showPr showNarration="1">
    <p:present/>
    <p:sldAll/>
    <p:penCl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rgbClr val="FF0000"/>
    </p:penClr>
  </p:showPr>
</p:presentationPr>
</file>

<file path=ppt/tableStyles.xml><?xml version="1.0" encoding="utf-8"?>
<a:tblStyleLst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def="{2D5ABB26-0587-4C30-8999-92F81FD0307C}">
  <a:tblStyle styleId="{5C22544A-7EE6-4342-B048-85BDC9FD1C3A}" styleName="Mittlere Formatvorlage 2 - Akzent 1">
    <a:wholeTbl>
      <a:tcTxStyle>
        <a:fontRef idx="minor">
          <a:srgbClr val="000000"/>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cmpd="sng" w="38100">
              <a:solidFill>
                <a:schemeClr val="lt1"/>
              </a:solidFill>
            </a:ln>
          </a:top>
        </a:tcBdr>
        <a:fill>
          <a:solidFill>
            <a:schemeClr val="accent1"/>
          </a:solidFill>
        </a:fill>
      </a:tcStyle>
    </a:lastRow>
    <a:firstRow>
      <a:tcTxStyle b="on">
        <a:fontRef idx="minor">
          <a:srgbClr val="000000"/>
        </a:fontRef>
        <a:schemeClr val="lt1"/>
      </a:tcTxStyle>
      <a:tcStyle>
        <a:tcBdr>
          <a:bottom>
            <a:ln cmpd="sng" w="38100">
              <a:solidFill>
                <a:schemeClr val="lt1"/>
              </a:solidFill>
            </a:ln>
          </a:bottom>
        </a:tcBdr>
        <a:fill>
          <a:solidFill>
            <a:schemeClr val="accent1"/>
          </a:solidFill>
        </a:fill>
      </a:tcStyle>
    </a:firstRow>
  </a:tblStyle>
  <a:tblStyle styleId="{2D5ABB26-0587-4C30-8999-92F81FD0307C}" styleName="Keine Formatvorlage, kein Raster">
    <a:wholeTbl>
      <a:tcTxStyle>
        <a:fontRef idx="minor">
          <a:srgbClr val="00000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srgbClr val="000000"/>
        </a:fontRef>
        <a:schemeClr val="dk1"/>
      </a:tcTxStyle>
      <a:tcStyle>
        <a:tcBdr>
          <a:left>
            <a:ln cmpd="sng" w="12700">
              <a:solidFill>
                <a:schemeClr val="lt1"/>
              </a:solidFill>
            </a:ln>
          </a:left>
          <a:right>
            <a:ln cmpd="sng" w="12700">
              <a:solidFill>
                <a:schemeClr val="lt1"/>
              </a:solidFill>
            </a:ln>
          </a:right>
          <a:top>
            <a:ln cmpd="sng" w="12700">
              <a:solidFill>
                <a:schemeClr val="lt1"/>
              </a:solidFill>
            </a:ln>
          </a:top>
          <a:bottom>
            <a:ln cmpd="sng" w="12700">
              <a:solidFill>
                <a:schemeClr val="lt1"/>
              </a:solidFill>
            </a:ln>
          </a:bottom>
          <a:insideH>
            <a:ln cmpd="sng" w="12700">
              <a:solidFill>
                <a:schemeClr val="lt1"/>
              </a:solidFill>
            </a:ln>
          </a:insideH>
          <a:insideV>
            <a:ln cmpd="sng" w="12700">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srgbClr val="000000"/>
        </a:fontRef>
        <a:schemeClr val="lt1"/>
      </a:tcTxStyle>
      <a:tcStyle>
        <a:tcBdr/>
        <a:fill>
          <a:solidFill>
            <a:schemeClr val="accent6"/>
          </a:solidFill>
        </a:fill>
      </a:tcStyle>
    </a:lastCol>
    <a:firstCol>
      <a:tcTxStyle b="on">
        <a:fontRef idx="minor">
          <a:srgbClr val="000000"/>
        </a:fontRef>
        <a:schemeClr val="lt1"/>
      </a:tcTxStyle>
      <a:tcStyle>
        <a:tcBdr/>
        <a:fill>
          <a:solidFill>
            <a:schemeClr val="accent6"/>
          </a:solidFill>
        </a:fill>
      </a:tcStyle>
    </a:firstCol>
    <a:lastRow>
      <a:tcTxStyle b="on">
        <a:fontRef idx="minor">
          <a:srgbClr val="000000"/>
        </a:fontRef>
        <a:schemeClr val="lt1"/>
      </a:tcTxStyle>
      <a:tcStyle>
        <a:tcBdr>
          <a:top>
            <a:ln cmpd="sng" w="38100">
              <a:solidFill>
                <a:schemeClr val="lt1"/>
              </a:solidFill>
            </a:ln>
          </a:top>
        </a:tcBdr>
        <a:fill>
          <a:solidFill>
            <a:schemeClr val="accent6"/>
          </a:solidFill>
        </a:fill>
      </a:tcStyle>
    </a:lastRow>
    <a:firstRow>
      <a:tcTxStyle b="on">
        <a:fontRef idx="minor">
          <a:srgbClr val="000000"/>
        </a:fontRef>
        <a:schemeClr val="lt1"/>
      </a:tcTxStyle>
      <a:tcStyle>
        <a:tcBdr>
          <a:bottom>
            <a:ln cmpd="sng" w="38100">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tblBg>
    <a:wholeTbl>
      <a:tcTxStyle>
        <a:fontRef idx="minor">
          <a:srgbClr val="00000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rgbClr val="00000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tblBg>
    <a:wholeTbl>
      <a:tcTxStyle>
        <a:fontRef idx="minor">
          <a:srgbClr val="00000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rgbClr val="000000"/>
        </a:fontRef>
        <a:schemeClr val="tx1"/>
      </a:tcTxStyle>
      <a:tcStyle>
        <a:tcBdr>
          <a:left>
            <a:ln>
              <a:noFill/>
            </a:ln>
          </a:left>
          <a:right>
            <a:ln>
              <a:noFill/>
            </a:ln>
          </a:right>
          <a:top>
            <a:ln cmpd="sng" w="12700">
              <a:solidFill>
                <a:schemeClr val="tx1"/>
              </a:solidFill>
            </a:ln>
          </a:top>
          <a:bottom>
            <a:ln cmpd="sng" w="12700">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cmpd="sng" w="12700">
              <a:solidFill>
                <a:schemeClr val="tx1"/>
              </a:solidFill>
            </a:ln>
          </a:top>
        </a:tcBdr>
        <a:fill>
          <a:noFill/>
        </a:fill>
      </a:tcStyle>
    </a:lastRow>
    <a:firstRow>
      <a:tcTxStyle b="on"/>
      <a:tcStyle>
        <a:tcBdr>
          <a:bottom>
            <a:ln cmpd="sng" w="12700">
              <a:solidFill>
                <a:schemeClr val="tx1"/>
              </a:solidFill>
            </a:ln>
          </a:bottom>
        </a:tcBdr>
        <a:fill>
          <a:noFill/>
        </a:fill>
      </a:tcStyle>
    </a:firstRow>
  </a:tblStyle>
  <a:tblStyle styleId="{ED083AE6-46FA-4A59-8FB0-9F97EB10719F}" styleName="Helle Formatvorlage 3 - Akzent 4">
    <a:wholeTbl>
      <a:tcTxStyle>
        <a:fontRef idx="minor">
          <a:srgbClr val="000000"/>
        </a:fontRef>
        <a:schemeClr val="tx1"/>
      </a:tcTxStyle>
      <a:tcStyle>
        <a:tcBdr>
          <a:left>
            <a:ln cmpd="sng" w="12700">
              <a:solidFill>
                <a:schemeClr val="accent4"/>
              </a:solidFill>
            </a:ln>
          </a:left>
          <a:right>
            <a:ln cmpd="sng" w="12700">
              <a:solidFill>
                <a:schemeClr val="accent4"/>
              </a:solidFill>
            </a:ln>
          </a:right>
          <a:top>
            <a:ln cmpd="sng" w="12700">
              <a:solidFill>
                <a:schemeClr val="accent4"/>
              </a:solidFill>
            </a:ln>
          </a:top>
          <a:bottom>
            <a:ln cmpd="sng" w="12700">
              <a:solidFill>
                <a:schemeClr val="accent4"/>
              </a:solidFill>
            </a:ln>
          </a:bottom>
          <a:insideH>
            <a:ln cmpd="sng" w="12700">
              <a:solidFill>
                <a:schemeClr val="accent4"/>
              </a:solidFill>
            </a:ln>
          </a:insideH>
          <a:insideV>
            <a:ln cmpd="sng" w="12700">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cmpd="dbl" w="50800">
              <a:solidFill>
                <a:schemeClr val="accent4"/>
              </a:solidFill>
            </a:ln>
          </a:top>
        </a:tcBdr>
        <a:fill>
          <a:noFill/>
        </a:fill>
      </a:tcStyle>
    </a:lastRow>
    <a:firstRow>
      <a:tcTxStyle b="on"/>
      <a:tcStyle>
        <a:tcBdr>
          <a:bottom>
            <a:ln cmpd="sng" w="25400">
              <a:solidFill>
                <a:schemeClr val="accent4"/>
              </a:solidFill>
            </a:ln>
          </a:bottom>
        </a:tcBdr>
        <a:fill>
          <a:noFill/>
        </a:fill>
      </a:tcStyle>
    </a:firstRow>
  </a:tblStyle>
  <a:tblStyle styleId="{17292A2E-F333-43FB-9621-5CBBE7FDCDCB}" styleName="Helle Formatvorlage 2 - Akzent 4">
    <a:wholeTbl>
      <a:tcTxStyle>
        <a:fontRef idx="minor">
          <a:srgbClr val="00000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cmpd="dbl" w="50800">
              <a:solidFill>
                <a:schemeClr val="accent4"/>
              </a:solidFill>
            </a:ln>
          </a:top>
        </a:tcBdr>
      </a:tcStyle>
    </a:lastRow>
    <a:firstRow>
      <a:tcTxStyle b="on">
        <a:fontRef idx="minor">
          <a:srgbClr val="000000"/>
        </a:fontRef>
        <a:schemeClr val="bg1"/>
      </a:tcTxStyle>
      <a:tcStyle>
        <a:tcBdr/>
        <a:fillRef idx="1">
          <a:schemeClr val="accent4"/>
        </a:fillRef>
      </a:tcStyle>
    </a:firstRow>
  </a:tblStyle>
  <a:tblStyle styleId="{D27102A9-8310-4765-A935-A1911B00CA55}" styleName="Helle Formatvorlage 1 - Akzent 4">
    <a:wholeTbl>
      <a:tcTxStyle>
        <a:fontRef idx="minor">
          <a:srgbClr val="000000"/>
        </a:fontRef>
        <a:schemeClr val="tx1"/>
      </a:tcTxStyle>
      <a:tcStyle>
        <a:tcBdr>
          <a:left>
            <a:ln>
              <a:noFill/>
            </a:ln>
          </a:left>
          <a:right>
            <a:ln>
              <a:noFill/>
            </a:ln>
          </a:right>
          <a:top>
            <a:ln cmpd="sng" w="12700">
              <a:solidFill>
                <a:schemeClr val="accent4"/>
              </a:solidFill>
            </a:ln>
          </a:top>
          <a:bottom>
            <a:ln cmpd="sng" w="12700">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cmpd="sng" w="12700">
              <a:solidFill>
                <a:schemeClr val="accent4"/>
              </a:solidFill>
            </a:ln>
          </a:top>
        </a:tcBdr>
        <a:fill>
          <a:noFill/>
        </a:fill>
      </a:tcStyle>
    </a:lastRow>
    <a:firstRow>
      <a:tcTxStyle b="on"/>
      <a:tcStyle>
        <a:tcBdr>
          <a:bottom>
            <a:ln cmpd="sng" w="12700">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cmpd="sng" w="25400">
              <a:solidFill>
                <a:schemeClr val="dk1"/>
              </a:solidFill>
            </a:ln>
          </a:top>
          <a:bottom>
            <a:ln cmpd="sng" w="25400">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dk1"/>
          </a:solidFill>
        </a:fill>
      </a:tcStyle>
    </a:lastCol>
    <a:firstCol>
      <a:tcTxStyle b="on">
        <a:fontRef idx="minor">
          <a:srgbClr val="000000"/>
        </a:fontRef>
        <a:schemeClr val="lt1"/>
      </a:tcTxStyle>
      <a:tcStyle>
        <a:tcBdr/>
        <a:fill>
          <a:solidFill>
            <a:schemeClr val="dk1"/>
          </a:solidFill>
        </a:fill>
      </a:tcStyle>
    </a:firstCol>
    <a:lastRow>
      <a:tcTxStyle b="on"/>
      <a:tcStyle>
        <a:tcBdr>
          <a:top>
            <a:ln cmpd="dbl" w="50800">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cmpd="sng" w="25400">
              <a:solidFill>
                <a:schemeClr val="dk1"/>
              </a:solidFill>
            </a:ln>
          </a:bottom>
        </a:tcBdr>
        <a:fill>
          <a:solidFill>
            <a:schemeClr val="dk1"/>
          </a:solidFill>
        </a:fill>
      </a:tcStyle>
    </a:firstRow>
  </a:tblStyle>
  <a:tblStyle styleId="{C4B1156A-380E-4F78-BDF5-A606A8083BF9}" styleName="Mittlere Formatvorlage 4 - Akzent 4">
    <a:wholeTbl>
      <a:tcTxStyle>
        <a:fontRef idx="minor">
          <a:srgbClr val="000000"/>
        </a:fontRef>
        <a:schemeClr val="dk1"/>
      </a:tcTxStyle>
      <a:tcStyle>
        <a:tcBdr>
          <a:left>
            <a:ln cmpd="sng" w="12700">
              <a:solidFill>
                <a:schemeClr val="accent4"/>
              </a:solidFill>
            </a:ln>
          </a:left>
          <a:right>
            <a:ln cmpd="sng" w="12700">
              <a:solidFill>
                <a:schemeClr val="accent4"/>
              </a:solidFill>
            </a:ln>
          </a:right>
          <a:top>
            <a:ln cmpd="sng" w="12700">
              <a:solidFill>
                <a:schemeClr val="accent4"/>
              </a:solidFill>
            </a:ln>
          </a:top>
          <a:bottom>
            <a:ln cmpd="sng" w="12700">
              <a:solidFill>
                <a:schemeClr val="accent4"/>
              </a:solidFill>
            </a:ln>
          </a:bottom>
          <a:insideH>
            <a:ln cmpd="sng" w="12700">
              <a:solidFill>
                <a:schemeClr val="accent4"/>
              </a:solidFill>
            </a:ln>
          </a:insideH>
          <a:insideV>
            <a:ln cmpd="sng" w="12700">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cmpd="sng" w="25400">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rgbClr val="000000"/>
        </a:fontRef>
        <a:schemeClr val="dk1"/>
      </a:tcTxStyle>
      <a:tcStyle>
        <a:tcBdr>
          <a:left>
            <a:ln>
              <a:noFill/>
            </a:ln>
          </a:left>
          <a:right>
            <a:ln>
              <a:noFill/>
            </a:ln>
          </a:right>
          <a:top>
            <a:ln cmpd="sng" w="25400">
              <a:solidFill>
                <a:schemeClr val="dk1"/>
              </a:solidFill>
            </a:ln>
          </a:top>
          <a:bottom>
            <a:ln cmpd="sng" w="25400">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rgbClr val="000000"/>
        </a:fontRef>
        <a:schemeClr val="lt1"/>
      </a:tcTxStyle>
      <a:tcStyle>
        <a:tcBdr/>
        <a:fill>
          <a:solidFill>
            <a:schemeClr val="accent5"/>
          </a:solidFill>
        </a:fill>
      </a:tcStyle>
    </a:lastCol>
    <a:firstCol>
      <a:tcTxStyle b="on">
        <a:fontRef idx="minor">
          <a:srgbClr val="000000"/>
        </a:fontRef>
        <a:schemeClr val="lt1"/>
      </a:tcTxStyle>
      <a:tcStyle>
        <a:tcBdr/>
        <a:fill>
          <a:solidFill>
            <a:schemeClr val="accent5"/>
          </a:solidFill>
        </a:fill>
      </a:tcStyle>
    </a:firstCol>
    <a:lastRow>
      <a:tcTxStyle b="on"/>
      <a:tcStyle>
        <a:tcBdr>
          <a:top>
            <a:ln cmpd="dbl" w="50800">
              <a:solidFill>
                <a:schemeClr val="dk1"/>
              </a:solidFill>
            </a:ln>
          </a:top>
        </a:tcBdr>
        <a:fill>
          <a:solidFill>
            <a:schemeClr val="lt1"/>
          </a:solidFill>
        </a:fill>
      </a:tcStyle>
    </a:lastRow>
    <a:seCell>
      <a:tcTxStyle b="on">
        <a:fontRef idx="minor">
          <a:srgbClr val="000000"/>
        </a:fontRef>
        <a:schemeClr val="dk1"/>
      </a:tcTxStyle>
      <a:tcStyle>
        <a:tcBdr/>
      </a:tcStyle>
    </a:seCell>
    <a:swCell>
      <a:tcTxStyle b="on">
        <a:fontRef idx="minor">
          <a:srgbClr val="000000"/>
        </a:fontRef>
        <a:schemeClr val="dk1"/>
      </a:tcTxStyle>
      <a:tcStyle>
        <a:tcBdr/>
      </a:tcStyle>
    </a:swCell>
    <a:firstRow>
      <a:tcTxStyle b="on">
        <a:fontRef idx="minor">
          <a:srgbClr val="000000"/>
        </a:fontRef>
        <a:schemeClr val="lt1"/>
      </a:tcTxStyle>
      <a:tcStyle>
        <a:tcBdr>
          <a:bottom>
            <a:ln cmpd="sng" w="25400">
              <a:solidFill>
                <a:schemeClr val="dk1"/>
              </a:solidFill>
            </a:ln>
          </a:bottom>
        </a:tcBdr>
        <a:fill>
          <a:solidFill>
            <a:schemeClr val="accent5"/>
          </a:solidFill>
        </a:fill>
      </a:tcStyle>
    </a:firstRow>
  </a:tblStyle>
  <a:tblStyle styleId="{D7AC3CCA-C797-4891-BE02-D94E43425B78}" styleName="Mittlere Formatvorlage 4">
    <a:wholeTbl>
      <a:tcTxStyle>
        <a:fontRef idx="minor">
          <a:srgbClr val="000000"/>
        </a:fontRef>
        <a:schemeClr val="dk1"/>
      </a:tcTxStyle>
      <a:tcStyle>
        <a:tcBdr>
          <a:left>
            <a:ln cmpd="sng" w="12700">
              <a:solidFill>
                <a:schemeClr val="dk1"/>
              </a:solidFill>
            </a:ln>
          </a:left>
          <a:right>
            <a:ln cmpd="sng" w="12700">
              <a:solidFill>
                <a:schemeClr val="dk1"/>
              </a:solidFill>
            </a:ln>
          </a:right>
          <a:top>
            <a:ln cmpd="sng" w="12700">
              <a:solidFill>
                <a:schemeClr val="dk1"/>
              </a:solidFill>
            </a:ln>
          </a:top>
          <a:bottom>
            <a:ln cmpd="sng" w="12700">
              <a:solidFill>
                <a:schemeClr val="dk1"/>
              </a:solidFill>
            </a:ln>
          </a:bottom>
          <a:insideH>
            <a:ln cmpd="sng" w="12700">
              <a:solidFill>
                <a:schemeClr val="dk1"/>
              </a:solidFill>
            </a:ln>
          </a:insideH>
          <a:insideV>
            <a:ln cmpd="sng" w="12700">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cmpd="sng" w="25400">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rgbClr val="000000"/>
        </a:fontRef>
        <a:schemeClr val="tx1"/>
      </a:tcTxStyle>
      <a:tcStyle>
        <a:tcBdr>
          <a:left>
            <a:ln cmpd="sng" w="12700">
              <a:solidFill>
                <a:schemeClr val="tx1"/>
              </a:solidFill>
            </a:ln>
          </a:left>
          <a:right>
            <a:ln cmpd="sng" w="12700">
              <a:solidFill>
                <a:schemeClr val="tx1"/>
              </a:solidFill>
            </a:ln>
          </a:right>
          <a:top>
            <a:ln cmpd="sng" w="12700">
              <a:solidFill>
                <a:schemeClr val="tx1"/>
              </a:solidFill>
            </a:ln>
          </a:top>
          <a:bottom>
            <a:ln cmpd="sng" w="12700">
              <a:solidFill>
                <a:schemeClr val="tx1"/>
              </a:solidFill>
            </a:ln>
          </a:bottom>
          <a:insideH>
            <a:ln cmpd="sng" w="12700">
              <a:solidFill>
                <a:schemeClr val="tx1"/>
              </a:solidFill>
            </a:ln>
          </a:insideH>
          <a:insideV>
            <a:ln cmpd="sng" w="12700">
              <a:solidFill>
                <a:schemeClr val="tx1"/>
              </a:solidFill>
            </a:ln>
          </a:insideV>
        </a:tcBdr>
        <a:fill>
          <a:noFill/>
        </a:fill>
      </a:tcStyle>
    </a:wholeTbl>
  </a:tblStyle>
  <a:tblStyle styleId="{7E9639D4-E3E2-4D34-9284-5A2195B3D0D7}" styleName="Helle Formatvorlage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cmpd="dbl" w="50800">
              <a:solidFill>
                <a:schemeClr val="tx1"/>
              </a:solidFill>
            </a:ln>
          </a:top>
        </a:tcBdr>
      </a:tcStyle>
    </a:lastRow>
    <a:firstRow>
      <a:tcTxStyle b="on">
        <a:fontRef idx="minor">
          <a:srgbClr val="000000"/>
        </a:fontRef>
        <a:schemeClr val="bg1"/>
      </a:tcTxStyle>
      <a:tcStyle>
        <a:tcBdr/>
        <a:fillRef idx="1">
          <a:schemeClr val="tx1"/>
        </a:fillRef>
      </a:tcStyle>
    </a:firstRow>
  </a:tblStyle>
</a:tblStyleLst>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lastView="sldThumbnailView">
  <p:normalViewPr horzBarState="maximized">
    <p:restoredLeft autoAdjust="0" sz="16327"/>
    <p:restoredTop autoAdjust="0" sz="88272"/>
  </p:normalViewPr>
  <p:slideViewPr>
    <p:cSldViewPr snapToGrid="0">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91"/>
          <a:sy d="100" n="191"/>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174" y="558"/>
      </p:cViewPr>
      <p:guideLst>
        <p:guide orient="horz" pos="2160"/>
        <p:guide pos="2880"/>
        <p:guide orient="horz" pos="1620"/>
      </p:guideLst>
    </p:cSldViewPr>
  </p:slideViewPr>
  <p:outline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33"/>
        <a:sy d="100" n="33"/>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outlineViewPr>
  <p:notesText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25"/>
        <a:sy d="100" n="125"/>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notesTextViewPr>
  <p:sorter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00"/>
        <a:sy d="100" n="100"/>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sorterViewPr>
  <p:notesViewPr>
    <p:cSldViewPr snapToGrid="0">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131"/>
          <a:sy d="100" n="131"/>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810" y="-96"/>
      </p:cViewPr>
      <p:guideLst>
        <p:guide orient="horz" pos="2100"/>
        <p:guide pos="3126"/>
      </p:guideLst>
    </p:cSldViewPr>
  </p:notes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72008" cy="72008"/>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slideMasters/slideMaster2.xml" Type="http://schemas.openxmlformats.org/officeDocument/2006/relationships/slideMaster"></Relationship><Relationship Id="rId6" Target="slideMasters/slideMaster3.xml" Type="http://schemas.openxmlformats.org/officeDocument/2006/relationships/slideMaster"></Relationship><Relationship Id="rId7" Target="slideMasters/slideMaster4.xml" Type="http://schemas.openxmlformats.org/officeDocument/2006/relationships/slideMaster"></Relationship><Relationship Id="rId8" Target="slideMasters/slideMaster5.xml" Type="http://schemas.openxmlformats.org/officeDocument/2006/relationships/slideMaster"></Relationship><Relationship Id="rId9" Target="slideMasters/slideMaster6.xml" Type="http://schemas.openxmlformats.org/officeDocument/2006/relationships/slideMaster"></Relationship><Relationship Id="rId10" Target="notesMasters/notesMaster1.xml" Type="http://schemas.openxmlformats.org/officeDocument/2006/relationships/notesMaster"></Relationship><Relationship Id="rId11" Target="handoutMasters/handoutMaster1.xml" Type="http://schemas.openxmlformats.org/officeDocument/2006/relationships/handoutMaster"></Relationship><Relationship Id="rId12" Target="slides/slide1.xml" Type="http://schemas.openxmlformats.org/officeDocument/2006/relationships/slide"></Relationship><Relationship Id="rId13" Target="slides/slide2.xml" Type="http://schemas.openxmlformats.org/officeDocument/2006/relationships/slide"></Relationship><Relationship Id="rId14" Target="slides/slide3.xml" Type="http://schemas.openxmlformats.org/officeDocument/2006/relationships/slide"></Relationship><Relationship Id="rId15" Target="slides/slide4.xml" Type="http://schemas.openxmlformats.org/officeDocument/2006/relationships/slide"></Relationship><Relationship Id="rId16" Target="slides/slide5.xml" Type="http://schemas.openxmlformats.org/officeDocument/2006/relationships/slide"></Relationship><Relationship Id="rId17" Target="slides/slide6.xml" Type="http://schemas.openxmlformats.org/officeDocument/2006/relationships/slide"></Relationship><Relationship Id="rId18" Target="slides/slide7.xml" Type="http://schemas.openxmlformats.org/officeDocument/2006/relationships/slide"></Relationship><Relationship Id="rId19" Target="slides/slide8.xml" Type="http://schemas.openxmlformats.org/officeDocument/2006/relationships/slide"></Relationship><Relationship Id="rId20" Target="slides/slide9.xml" Type="http://schemas.openxmlformats.org/officeDocument/2006/relationships/slide"></Relationship><Relationship Id="rId21" Target="slides/slide10.xml" Type="http://schemas.openxmlformats.org/officeDocument/2006/relationships/slide"></Relationship><Relationship Id="rId22" Target="slides/slide11.xml" Type="http://schemas.openxmlformats.org/officeDocument/2006/relationships/slide"></Relationship><Relationship Id="rId23" Target="slides/slide12.xml" Type="http://schemas.openxmlformats.org/officeDocument/2006/relationships/slide"></Relationship><Relationship Id="rId24" Target="slides/slide13.xml" Type="http://schemas.openxmlformats.org/officeDocument/2006/relationships/slide"></Relationship><Relationship Id="rId25" Target="slides/slide14.xml" Type="http://schemas.openxmlformats.org/officeDocument/2006/relationships/slide"></Relationship><Relationship Id="rId26" Target="slides/slide15.xml" Type="http://schemas.openxmlformats.org/officeDocument/2006/relationships/slide"></Relationship><Relationship Id="rId27" Target="slides/slide16.xml" Type="http://schemas.openxmlformats.org/officeDocument/2006/relationships/slide"></Relationship><Relationship Id="rId28" Target="slides/slide17.xml" Type="http://schemas.openxmlformats.org/officeDocument/2006/relationships/slide"></Relationship><Relationship Id="rId29" Target="slides/slide18.xml" Type="http://schemas.openxmlformats.org/officeDocument/2006/relationships/slide"></Relationship><Relationship Id="rId30" Target="slides/slide19.xml" Type="http://schemas.openxmlformats.org/officeDocument/2006/relationships/slide"></Relationship><Relationship Id="rId31" Target="slides/slide20.xml" Type="http://schemas.openxmlformats.org/officeDocument/2006/relationships/slide"></Relationship><Relationship Id="rId32" Target="slides/slide21.xml" Type="http://schemas.openxmlformats.org/officeDocument/2006/relationships/slide"></Relationship><Relationship Id="rId33" Target="slides/slide22.xml" Type="http://schemas.openxmlformats.org/officeDocument/2006/relationships/slide"></Relationship><Relationship Id="rId34" Target="slides/slide23.xml" Type="http://schemas.openxmlformats.org/officeDocument/2006/relationships/slide"></Relationship><Relationship Id="rId35" Target="slides/slide24.xml" Type="http://schemas.openxmlformats.org/officeDocument/2006/relationships/slide"></Relationship><Relationship Id="rId36" Target="slides/slide25.xml" Type="http://schemas.openxmlformats.org/officeDocument/2006/relationships/slide"></Relationship><Relationship Id="rId37" Target="slides/slide26.xml" Type="http://schemas.openxmlformats.org/officeDocument/2006/relationships/slide"></Relationship><Relationship Id="rId38" Target="slides/slide27.xml" Type="http://schemas.openxmlformats.org/officeDocument/2006/relationships/slide"></Relationship><Relationship Id="rId39" Target="slides/slide28.xml" Type="http://schemas.openxmlformats.org/officeDocument/2006/relationships/slide"></Relationship><Relationship Id="rId40" Target="slides/slide29.xml" Type="http://schemas.openxmlformats.org/officeDocument/2006/relationships/slide"></Relationship><Relationship Id="rId41" Target="slides/slide30.xml" Type="http://schemas.openxmlformats.org/officeDocument/2006/relationships/slide"></Relationship><Relationship Id="rId42" Target="slides/slide31.xml" Type="http://schemas.openxmlformats.org/officeDocument/2006/relationships/slide"></Relationship><Relationship Id="rId43" Target="slides/slide32.xml" Type="http://schemas.openxmlformats.org/officeDocument/2006/relationships/slide"></Relationship><Relationship Id="rId44" Target="slides/slide33.xml" Type="http://schemas.openxmlformats.org/officeDocument/2006/relationships/slide"></Relationship><Relationship Id="rId45" Target="slides/slide34.xml" Type="http://schemas.openxmlformats.org/officeDocument/2006/relationships/slide"></Relationship><Relationship Id="rId46" Target="slides/slide35.xml" Type="http://schemas.openxmlformats.org/officeDocument/2006/relationships/slide"></Relationship><Relationship Id="rId47" Target="slides/slide36.xml" Type="http://schemas.openxmlformats.org/officeDocument/2006/relationships/slide"></Relationship><Relationship Id="rId48" Target="slides/slide37.xml" Type="http://schemas.openxmlformats.org/officeDocument/2006/relationships/slide"></Relationship><Relationship Id="rId49" Target="slides/slide38.xml" Type="http://schemas.openxmlformats.org/officeDocument/2006/relationships/slide"></Relationship><Relationship Id="rId50" Target="slides/slide39.xml" Type="http://schemas.openxmlformats.org/officeDocument/2006/relationships/slide"></Relationship><Relationship Id="rId51" Target="theme/theme1.xml" Type="http://schemas.openxmlformats.org/officeDocument/2006/relationships/theme"></Relationship><Relationship Id="rId52" Target="commentAuthors.xml" Type="http://schemas.openxmlformats.org/officeDocument/2006/relationships/commentAuthors"></Relationship></Relationships>
</file>

<file path=ppt/comments/comment1.xml><?xml version="1.0" encoding="utf-8"?>
<p:cmLst xmlns:a="http://schemas.openxmlformats.org/drawingml/2006/main" xmlns:p="http://schemas.openxmlformats.org/presentationml/2006/main" xmlns:s="http://schemas.openxmlformats.org/officeDocument/2006/sharedTypes" xmlns:r="http://schemas.openxmlformats.org/officeDocument/2006/relationships">
  <p:cm authorId="0" dt="2020-02-24T22:37:01.550" idx="1">
    <p:pos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10" y="10"/>
    <p:text/>
    <p:extLst>
      <p:ext uri="{C676402C-5697-4E1C-873F-D02D1690AC5C}">
        <p15:threadingInfo xmlns:p15="http://schemas.microsoft.com/office/powerpoint/2012/main" timeZoneBias="-60"/>
      </p:ext>
    </p:extLst>
  </p:cm>
</p:cmLst>
</file>

<file path=ppt/handoutMasters/_rels/handoutMaster1.xml.rels><?xml version="1.0" standalone="yes" ?><Relationships xmlns="http://schemas.openxmlformats.org/package/2006/relationships"><Relationship Id="rId1" Target="../theme/theme8.xml" Type="http://schemas.openxmlformats.org/officeDocument/2006/relationships/theme"></Relationship></Relationships>
</file>

<file path=ppt/handoutMasters/handoutMaster1.xml><?xml version="1.0" encoding="utf-8"?>
<p:handout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Kopfzeilenplatzhalt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sz="quarter"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 y="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354" lIns="90708" rIns="90708" rtlCol="0" tIns="45354" vert="horz"/>
          <a:lstStyle>
            <a:lvl1pPr algn="l" fontAlgn="auto">
              <a:spcBef>
                <a:spcPts val="0"/>
              </a:spcBef>
              <a:spcAft>
                <a:spcPts val="0"/>
              </a:spcAft>
              <a:defRPr sz="1200">
                <a:uFillTx/>
                <a:latin charset="0" pitchFamily="34" typeface="Arial"/>
                <a:cs charset="0" pitchFamily="34" typeface="Arial"/>
              </a:defRPr>
            </a:lvl1pPr>
          </a:lstStyle>
          <a:p>
            <a:pPr>
              <a:defRPr>
                <a:uFillTx/>
              </a:defRPr>
            </a:pPr>
            <a:endParaRPr dirty="0"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um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quarter"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21901" y="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354" lIns="90708" rIns="90708" rtlCol="0" tIns="45354" vert="horz"/>
          <a:lstStyle>
            <a:lvl1pPr algn="r" fontAlgn="auto">
              <a:spcBef>
                <a:spcPts val="0"/>
              </a:spcBef>
              <a:spcAft>
                <a:spcPts val="0"/>
              </a:spcAft>
              <a:defRPr sz="1200">
                <a:uFillTx/>
                <a:latin charset="0" pitchFamily="34" typeface="Arial"/>
                <a:cs charset="0" pitchFamily="34" typeface="Arial"/>
              </a:defRPr>
            </a:lvl1pPr>
          </a:lstStyle>
          <a:p>
            <a:pPr>
              <a:defRPr>
                <a:uFillTx/>
              </a:defRPr>
            </a:pPr>
            <a:fld id="{20751376-2EB8-4403-B858-305A8AAA6B01}" type="datetimeFigureOut">
              <a:rPr lang="en-GB">
                <a:uFillTx/>
              </a:rPr>
              <a:pPr>
                <a:defRPr>
                  <a:uFillTx/>
                </a:defRPr>
              </a:pPr>
              <a:t>24/02/2020</a:t>
            </a:fld>
            <a:endParaRPr dirty="0"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 y="633146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354" lIns="90708" rIns="90708" rtlCol="0" tIns="45354" vert="horz"/>
          <a:lstStyle>
            <a:lvl1pPr algn="l" fontAlgn="auto">
              <a:spcBef>
                <a:spcPts val="0"/>
              </a:spcBef>
              <a:spcAft>
                <a:spcPts val="0"/>
              </a:spcAft>
              <a:defRPr sz="1200">
                <a:uFillTx/>
                <a:latin charset="0" pitchFamily="34" typeface="Arial"/>
                <a:cs charset="0" pitchFamily="34" typeface="Arial"/>
              </a:defRPr>
            </a:lvl1pPr>
          </a:lstStyle>
          <a:p>
            <a:pPr>
              <a:defRPr>
                <a:uFillTx/>
              </a:defRPr>
            </a:pPr>
            <a:endParaRPr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21901" y="633146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354" lIns="90708" rIns="90708" rtlCol="0" tIns="45354" vert="horz"/>
          <a:lstStyle>
            <a:lvl1pPr algn="r" fontAlgn="auto">
              <a:spcBef>
                <a:spcPts val="0"/>
              </a:spcBef>
              <a:spcAft>
                <a:spcPts val="0"/>
              </a:spcAft>
              <a:defRPr sz="1200">
                <a:uFillTx/>
                <a:latin charset="0" pitchFamily="34" typeface="Arial"/>
                <a:cs charset="0" pitchFamily="34" typeface="Arial"/>
              </a:defRPr>
            </a:lvl1pPr>
          </a:lstStyle>
          <a:p>
            <a:pPr>
              <a:defRPr>
                <a:uFillTx/>
              </a:defRPr>
            </a:pPr>
            <a:fld id="{62C15F7A-46C6-4AD2-BFEC-842DCCCC19C4}" type="slidenum">
              <a:rPr lang="en-GB">
                <a:uFillTx/>
              </a:rPr>
              <a:pPr>
                <a:defRPr>
                  <a:uFillTx/>
                </a:defRPr>
              </a:pPr>
              <a:t>‹Nr.›</a:t>
            </a:fld>
            <a:endParaRPr lang="en-GB">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handoutMaster>
</file>

<file path=ppt/notesMasters/_rels/notesMaster1.xml.rels><?xml version="1.0" standalone="yes" ?><Relationships xmlns="http://schemas.openxmlformats.org/package/2006/relationships"><Relationship Id="rId1" Target="../theme/theme7.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Kopfzeilenplatzhalt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sz="quarter"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 y="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354" lIns="90708" rIns="90708" rtlCol="0" tIns="45354" vert="horz"/>
          <a:lstStyle>
            <a:lvl1pPr algn="l" fontAlgn="auto">
              <a:spcBef>
                <a:spcPts val="0"/>
              </a:spcBef>
              <a:spcAft>
                <a:spcPts val="0"/>
              </a:spcAft>
              <a:defRPr sz="1200">
                <a:uFillTx/>
                <a:latin charset="0" pitchFamily="34" typeface="Arial"/>
                <a:cs charset="0" pitchFamily="34" typeface="Arial"/>
              </a:defRPr>
            </a:lvl1pPr>
          </a:lstStyle>
          <a:p>
            <a:pPr>
              <a:defRPr>
                <a:uFillTx/>
              </a:defRPr>
            </a:pPr>
            <a:endParaRPr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um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21901" y="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354" lIns="90708" rIns="90708" rtlCol="0" tIns="45354" vert="horz"/>
          <a:lstStyle>
            <a:lvl1pPr algn="r" fontAlgn="auto">
              <a:spcBef>
                <a:spcPts val="0"/>
              </a:spcBef>
              <a:spcAft>
                <a:spcPts val="0"/>
              </a:spcAft>
              <a:defRPr sz="1200">
                <a:uFillTx/>
                <a:latin typeface="+mn-lt"/>
                <a:cs typeface="+mn-cs"/>
              </a:defRPr>
            </a:lvl1pPr>
          </a:lstStyle>
          <a:p>
            <a:pPr>
              <a:defRPr>
                <a:uFillTx/>
              </a:defRPr>
            </a:pPr>
            <a:fld id="{89C46BC9-2C9E-4670-A85A-6A588BA2D405}" type="datetimeFigureOut">
              <a:rPr lang="en-GB">
                <a:uFillTx/>
              </a:rPr>
              <a:pPr>
                <a:defRPr>
                  <a:uFillTx/>
                </a:defRPr>
              </a:pPr>
              <a:t>24/02/2020</a:t>
            </a:fld>
            <a:endParaRPr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olienbild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40025" y="500063"/>
            <a:ext cx="4445000" cy="2500312"/>
          </a:xfrm>
          <a:prstGeom prst="rect">
            <a:avLst/>
          </a:prstGeom>
          <a:noFill/>
          <a:ln w="12700">
            <a:solidFill>
              <a:srgbClr val="000000"/>
            </a:solid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354" lIns="90708" rIns="90708" rtlCol="0" tIns="45354" vert="horz"/>
          <a:lstStyle/>
          <a:p>
            <a:pPr lvl="0"/>
            <a:endParaRPr lang="en-GB" noProof="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Notize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2506" y="3166309"/>
            <a:ext cx="7940040" cy="299966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354" compatLnSpc="1" lIns="90708" numCol="1" rIns="90708" tIns="45354" vert="horz" wrap="square">
            <a:prstTxWarp prst="textNoShape">
              <a:avLst/>
            </a:prstTxWarp>
            <a:normAutofit/>
          </a:bodyPr>
          <a:lstStyle/>
          <a:p>
            <a:pPr lvl="0"/>
            <a:r>
              <a:rPr dirty="0" lang="de-DE">
                <a:uFillTx/>
              </a:rPr>
              <a:t>Textmasterformate durch Klicken bearbeiten</a:t>
            </a:r>
          </a:p>
          <a:p>
            <a:pPr lvl="1"/>
            <a:r>
              <a:rPr dirty="0" lang="de-DE">
                <a:uFillTx/>
              </a:rPr>
              <a:t>Zweite Ebene</a:t>
            </a:r>
          </a:p>
          <a:p>
            <a:pPr lvl="2"/>
            <a:r>
              <a:rPr dirty="0" lang="de-DE">
                <a:uFillTx/>
              </a:rPr>
              <a:t>Dritte Ebene</a:t>
            </a:r>
          </a:p>
          <a:p>
            <a:pPr lvl="3"/>
            <a:r>
              <a:rPr dirty="0" lang="de-DE">
                <a:uFillTx/>
              </a:rPr>
              <a:t>Vierte Ebene</a:t>
            </a:r>
          </a:p>
          <a:p>
            <a:pPr lvl="4"/>
            <a:r>
              <a:rPr dirty="0" lang="de-DE">
                <a:uFillTx/>
              </a:rPr>
              <a:t>Fünfte Ebene</a:t>
            </a:r>
            <a:endParaRPr dirty="0"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ußzeile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 y="633146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354" lIns="90708" rIns="90708" rtlCol="0" tIns="45354" vert="horz"/>
          <a:lstStyle>
            <a:lvl1pPr algn="l" fontAlgn="auto">
              <a:spcBef>
                <a:spcPts val="0"/>
              </a:spcBef>
              <a:spcAft>
                <a:spcPts val="0"/>
              </a:spcAft>
              <a:defRPr sz="1200">
                <a:uFillTx/>
                <a:latin charset="0" pitchFamily="34" typeface="Arial"/>
                <a:cs charset="0" pitchFamily="34" typeface="Arial"/>
              </a:defRPr>
            </a:lvl1pPr>
          </a:lstStyle>
          <a:p>
            <a:pPr>
              <a:defRPr>
                <a:uFillTx/>
              </a:defRPr>
            </a:pPr>
            <a:endParaRPr lang="en-GB">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oliennummer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21901" y="6331460"/>
            <a:ext cx="4300855" cy="3332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354" lIns="90708" rIns="90708" rtlCol="0" tIns="45354" vert="horz"/>
          <a:lstStyle>
            <a:lvl1pPr algn="r" fontAlgn="auto">
              <a:spcBef>
                <a:spcPts val="0"/>
              </a:spcBef>
              <a:spcAft>
                <a:spcPts val="0"/>
              </a:spcAft>
              <a:defRPr sz="1200">
                <a:uFillTx/>
                <a:latin typeface="+mn-lt"/>
                <a:cs typeface="+mn-cs"/>
              </a:defRPr>
            </a:lvl1pPr>
          </a:lstStyle>
          <a:p>
            <a:pPr>
              <a:defRPr>
                <a:uFillTx/>
              </a:defRPr>
            </a:pPr>
            <a:fld id="{00AFC6D0-44D5-4EB7-828F-6F464F83D79A}" type="slidenum">
              <a:rPr lang="en-GB">
                <a:uFillTx/>
              </a:rPr>
              <a:pPr>
                <a:defRPr>
                  <a:uFillTx/>
                </a:defRPr>
              </a:pPr>
              <a:t>‹Nr.›</a:t>
            </a:fld>
            <a:endParaRPr lang="en-GB">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fontAlgn="base" rtl="0">
      <a:spcBef>
        <a:spcPct val="30000"/>
      </a:spcBef>
      <a:spcAft>
        <a:spcPct val="0"/>
      </a:spcAft>
      <a:defRPr kern="1200" sz="1200">
        <a:solidFill>
          <a:schemeClr val="tx1"/>
        </a:solidFill>
        <a:uFillTx/>
        <a:latin charset="0" pitchFamily="34" typeface="Arial"/>
        <a:ea typeface="+mn-ea"/>
        <a:cs charset="0" pitchFamily="34" typeface="Arial"/>
      </a:defRPr>
    </a:lvl1pPr>
    <a:lvl2pPr algn="l" fontAlgn="base" indent="-182563" marL="182563" rtl="0">
      <a:spcBef>
        <a:spcPct val="30000"/>
      </a:spcBef>
      <a:spcAft>
        <a:spcPct val="0"/>
      </a:spcAft>
      <a:buFont charset="0" typeface="Arial"/>
      <a:buChar char="•"/>
      <a:defRPr kern="1200" sz="1200">
        <a:solidFill>
          <a:schemeClr val="tx1"/>
        </a:solidFill>
        <a:uFillTx/>
        <a:latin typeface="+mn-lt"/>
        <a:ea typeface="+mn-ea"/>
        <a:cs charset="0" typeface="Arial"/>
      </a:defRPr>
    </a:lvl2pPr>
    <a:lvl3pPr algn="l" fontAlgn="base" indent="-173038" marL="355600" rtl="0">
      <a:spcBef>
        <a:spcPct val="30000"/>
      </a:spcBef>
      <a:spcAft>
        <a:spcPct val="0"/>
      </a:spcAft>
      <a:buFont charset="2" pitchFamily="18" typeface="Symbol"/>
      <a:buChar char="-"/>
      <a:defRPr kern="1200" sz="1200">
        <a:solidFill>
          <a:schemeClr val="tx1"/>
        </a:solidFill>
        <a:uFillTx/>
        <a:latin typeface="+mn-lt"/>
        <a:ea typeface="+mn-ea"/>
        <a:cs charset="0" typeface="Arial"/>
      </a:defRPr>
    </a:lvl3pPr>
    <a:lvl4pPr algn="l" fontAlgn="base" indent="-182563" marL="538163" rtl="0">
      <a:spcBef>
        <a:spcPct val="30000"/>
      </a:spcBef>
      <a:spcAft>
        <a:spcPct val="0"/>
      </a:spcAft>
      <a:buFont charset="0" pitchFamily="49" typeface="Courier New"/>
      <a:buChar char="o"/>
      <a:defRPr kern="1200" sz="1200">
        <a:solidFill>
          <a:schemeClr val="tx1"/>
        </a:solidFill>
        <a:uFillTx/>
        <a:latin typeface="+mn-lt"/>
        <a:ea typeface="+mn-ea"/>
        <a:cs charset="0" typeface="Arial"/>
      </a:defRPr>
    </a:lvl4pPr>
    <a:lvl5pPr algn="l" fontAlgn="base" indent="-182563" marL="720725" rtl="0">
      <a:spcBef>
        <a:spcPct val="30000"/>
      </a:spcBef>
      <a:spcAft>
        <a:spcPct val="0"/>
      </a:spcAft>
      <a:buFont charset="2" pitchFamily="2" typeface="Wingdings"/>
      <a:buChar char="§"/>
      <a:defRPr kern="1200" sz="1200">
        <a:solidFill>
          <a:schemeClr val="tx1"/>
        </a:solidFill>
        <a:uFillTx/>
        <a:latin typeface="+mn-lt"/>
        <a:ea typeface="+mn-ea"/>
        <a:cs charset="0" typeface="Arial"/>
      </a:defRPr>
    </a:lvl5pPr>
    <a:lvl6pPr algn="l" defTabSz="914400" eaLnBrk="1" hangingPunct="1" latinLnBrk="0" marL="2286000" rtl="0">
      <a:defRPr kern="1200" sz="1200">
        <a:solidFill>
          <a:schemeClr val="tx1"/>
        </a:solidFill>
        <a:uFillTx/>
        <a:latin typeface="+mn-lt"/>
        <a:ea typeface="+mn-ea"/>
        <a:cs typeface="+mn-cs"/>
      </a:defRPr>
    </a:lvl6pPr>
    <a:lvl7pPr algn="l" defTabSz="914400" eaLnBrk="1" hangingPunct="1" latinLnBrk="0" marL="2743200" rtl="0">
      <a:defRPr kern="1200" sz="1200">
        <a:solidFill>
          <a:schemeClr val="tx1"/>
        </a:solidFill>
        <a:uFillTx/>
        <a:latin typeface="+mn-lt"/>
        <a:ea typeface="+mn-ea"/>
        <a:cs typeface="+mn-cs"/>
      </a:defRPr>
    </a:lvl7pPr>
    <a:lvl8pPr algn="l" defTabSz="914400" eaLnBrk="1" hangingPunct="1" latinLnBrk="0" marL="3200400" rtl="0">
      <a:defRPr kern="1200" sz="1200">
        <a:solidFill>
          <a:schemeClr val="tx1"/>
        </a:solidFill>
        <a:uFillTx/>
        <a:latin typeface="+mn-lt"/>
        <a:ea typeface="+mn-ea"/>
        <a:cs typeface="+mn-cs"/>
      </a:defRPr>
    </a:lvl8pPr>
    <a:lvl9pPr algn="l" defTabSz="914400" eaLnBrk="1" hangingPunct="1" latinLnBrk="0" marL="3657600" rtl="0">
      <a:defRPr kern="1200" sz="1200">
        <a:solidFill>
          <a:schemeClr val="tx1"/>
        </a:solidFill>
        <a:uFillTx/>
        <a:latin typeface="+mn-lt"/>
        <a:ea typeface="+mn-ea"/>
        <a:cs typeface="+mn-cs"/>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3.xml.rels><?xml version="1.0" standalone="yes" ?><Relationships xmlns="http://schemas.openxmlformats.org/package/2006/relationships"><Relationship Id="rId1" Target="../slides/slide1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4.xml.rels><?xml version="1.0" standalone="yes" ?><Relationships xmlns="http://schemas.openxmlformats.org/package/2006/relationships"><Relationship Id="rId1" Target="../slides/slide1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5.xml.rels><?xml version="1.0" standalone="yes" ?><Relationships xmlns="http://schemas.openxmlformats.org/package/2006/relationships"><Relationship Id="rId1" Target="../slides/slide1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6.xml.rels><?xml version="1.0" standalone="yes" ?><Relationships xmlns="http://schemas.openxmlformats.org/package/2006/relationships"><Relationship Id="rId1" Target="../slides/slide1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7.xml.rels><?xml version="1.0" standalone="yes" ?><Relationships xmlns="http://schemas.openxmlformats.org/package/2006/relationships"><Relationship Id="rId1" Target="../slides/slide1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8.xml.rels><?xml version="1.0" standalone="yes" ?><Relationships xmlns="http://schemas.openxmlformats.org/package/2006/relationships"><Relationship Id="rId1" Target="../slides/slide1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9.xml.rels><?xml version="1.0" standalone="yes" ?><Relationships xmlns="http://schemas.openxmlformats.org/package/2006/relationships"><Relationship Id="rId1" Target="../slides/slide1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0.xml.rels><?xml version="1.0" standalone="yes" ?><Relationships xmlns="http://schemas.openxmlformats.org/package/2006/relationships"><Relationship Id="rId1" Target="../slides/slide2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1.xml.rels><?xml version="1.0" standalone="yes" ?><Relationships xmlns="http://schemas.openxmlformats.org/package/2006/relationships"><Relationship Id="rId1" Target="../slides/slide2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2.xml.rels><?xml version="1.0" standalone="yes" ?><Relationships xmlns="http://schemas.openxmlformats.org/package/2006/relationships"><Relationship Id="rId1" Target="../slides/slide2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3.xml.rels><?xml version="1.0" standalone="yes" ?><Relationships xmlns="http://schemas.openxmlformats.org/package/2006/relationships"><Relationship Id="rId1" Target="../slides/slide2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4.xml.rels><?xml version="1.0" standalone="yes" ?><Relationships xmlns="http://schemas.openxmlformats.org/package/2006/relationships"><Relationship Id="rId1" Target="../slides/slide2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5.xml.rels><?xml version="1.0" standalone="yes" ?><Relationships xmlns="http://schemas.openxmlformats.org/package/2006/relationships"><Relationship Id="rId1" Target="../slides/slide2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6.xml.rels><?xml version="1.0" standalone="yes" ?><Relationships xmlns="http://schemas.openxmlformats.org/package/2006/relationships"><Relationship Id="rId1" Target="../slides/slide2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7.xml.rels><?xml version="1.0" standalone="yes" ?><Relationships xmlns="http://schemas.openxmlformats.org/package/2006/relationships"><Relationship Id="rId1" Target="../slides/slide2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8.xml.rels><?xml version="1.0" standalone="yes" ?><Relationships xmlns="http://schemas.openxmlformats.org/package/2006/relationships"><Relationship Id="rId1" Target="../slides/slide2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9.xml.rels><?xml version="1.0" standalone="yes" ?><Relationships xmlns="http://schemas.openxmlformats.org/package/2006/relationships"><Relationship Id="rId1" Target="../slides/slide2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0.xml.rels><?xml version="1.0" standalone="yes" ?><Relationships xmlns="http://schemas.openxmlformats.org/package/2006/relationships"><Relationship Id="rId1" Target="../slides/slide3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1.xml.rels><?xml version="1.0" standalone="yes" ?><Relationships xmlns="http://schemas.openxmlformats.org/package/2006/relationships"><Relationship Id="rId1" Target="../slides/slide3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2.xml.rels><?xml version="1.0" standalone="yes" ?><Relationships xmlns="http://schemas.openxmlformats.org/package/2006/relationships"><Relationship Id="rId1" Target="../slides/slide3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3.xml.rels><?xml version="1.0" standalone="yes" ?><Relationships xmlns="http://schemas.openxmlformats.org/package/2006/relationships"><Relationship Id="rId1" Target="../slides/slide3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4.xml.rels><?xml version="1.0" standalone="yes" ?><Relationships xmlns="http://schemas.openxmlformats.org/package/2006/relationships"><Relationship Id="rId1" Target="../slides/slide3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5.xml.rels><?xml version="1.0" standalone="yes" ?><Relationships xmlns="http://schemas.openxmlformats.org/package/2006/relationships"><Relationship Id="rId1" Target="../slides/slide3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6.xml.rels><?xml version="1.0" standalone="yes" ?><Relationships xmlns="http://schemas.openxmlformats.org/package/2006/relationships"><Relationship Id="rId1" Target="../slides/slide3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7.xml.rels><?xml version="1.0" standalone="yes" ?><Relationships xmlns="http://schemas.openxmlformats.org/package/2006/relationships"><Relationship Id="rId1" Target="../slides/slide3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8.xml.rels><?xml version="1.0" standalone="yes" ?><Relationships xmlns="http://schemas.openxmlformats.org/package/2006/relationships"><Relationship Id="rId1" Target="../slides/slide3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9.xml.rels><?xml version="1.0" standalone="yes" ?><Relationships xmlns="http://schemas.openxmlformats.org/package/2006/relationships"><Relationship Id="rId1" Target="../slides/slide3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Folienbildplatzhalt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40025" y="500063"/>
            <a:ext cx="4445000" cy="2500312"/>
          </a:xfr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Notizen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oliennummer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defRPr>
                <a:uFillTx/>
              </a:defRPr>
            </a:pPr>
            <a:fld id="{00AFC6D0-44D5-4EB7-828F-6F464F83D79A}" type="slidenum">
              <a:rPr lang="en-GB" smtClean="0">
                <a:uFillTx/>
              </a:rPr>
              <a:pPr>
                <a:defRPr>
                  <a:uFillTx/>
                </a:defRPr>
              </a:pPr>
              <a:t>1</a:t>
            </a:fld>
            <a:endParaRPr lang="en-GB">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2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3" name="Google Shape;123;g7e2dc4021c_2_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4" name="Google Shape;124;g7e2dc4021c_2_6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means : from 9th of october to end of january</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Deeply critical and disappointed player. </a:t>
            </a:r>
            <a:endParaRPr>
              <a:uFillTx/>
            </a:endParaRPr>
          </a:p>
          <a:p>
            <a:pPr algn="l" indent="0" lvl="0" marL="0" rtl="0">
              <a:spcBef>
                <a:spcPts val="0"/>
              </a:spcBef>
              <a:spcAft>
                <a:spcPts val="0"/>
              </a:spcAft>
              <a:buNone/>
            </a:pPr>
            <a:r>
              <a:rPr lang="en-GB">
                <a:uFillTx/>
              </a:rPr>
              <a:t>-post with best score : removed </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4" name="Google Shape;134;g7e2dc4021c_2_8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5" name="Google Shape;135;g7e2dc4021c_2_8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means : from 9th of october to end of january</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r>
              <a:rPr lang="en-GB">
                <a:uFillTx/>
              </a:rPr>
              <a:t>-contain the buzz of the number of submissions from Reddit. Pro-hong kong comments. </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3" name="Google Shape;143;g7e2dc4021c_2_4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4" name="Google Shape;144;g7e2dc4021c_2_4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So qualitatively, we see a change of opinion, as many comments are pro-hong kong and against blizzard. </a:t>
            </a:r>
            <a:endParaRPr>
              <a:uFillTx/>
            </a:endParaRPr>
          </a:p>
          <a:p>
            <a:pPr algn="l" indent="0" lvl="0" marL="0" rtl="0">
              <a:spcBef>
                <a:spcPts val="0"/>
              </a:spcBef>
              <a:spcAft>
                <a:spcPts val="0"/>
              </a:spcAft>
              <a:buNone/>
            </a:pPr>
            <a:r>
              <a:rPr lang="en-GB">
                <a:uFillTx/>
              </a:rPr>
              <a:t>What about quantitatively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4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0" name="Google Shape;150;g7e2dc4021c_2_10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1" name="Google Shape;151;g7e2dc4021c_2_10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means : from 9th of october to end of january</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r>
              <a:rPr lang="en-GB">
                <a:uFillTx/>
              </a:rPr>
              <a:t>Both graphs : involvement in the event : increase of score and number of submissions</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5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9" name="Google Shape;159;g7e2dc4021c_2_17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0" name="Google Shape;160;g7e2dc4021c_2_17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means : from 9th of october to end of january</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r>
              <a:rPr lang="en-GB">
                <a:uFillTx/>
              </a:rPr>
              <a:t>-After the event : we have more submissions, and there are shorter. This can be because of the move of the moderators we explained earlier to contain the thread : people try to by pass the moderation with images as a critical image is way more hard to detect automatically than a critical text.</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8" name="Google Shape;168;g7e2dc4021c_2_5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9" name="Google Shape;169;g7e2dc4021c_2_5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7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5" name="Google Shape;175;g7e2dc4021c_5_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6" name="Google Shape;176;g7e2dc4021c_5_1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P-value &lt; 5% so results statistically significant with a trust of 95%</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8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4" name="Google Shape;184;g7e2dc4021c_5_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5" name="Google Shape;185;g7e2dc4021c_5_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The score goes up for the long re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9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8" name="Google Shape;198;g7e2dc4021c_2_1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9" name="Google Shape;199;g7e2dc4021c_2_1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1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0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5" name="Google Shape;205;g7e2dc4021c_4_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6" name="Google Shape;206;g7e2dc4021c_4_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17500" lvl="1" marL="914400" rtl="0">
              <a:lnSpc>
                <a:spcPct val="115000"/>
              </a:lnSpc>
              <a:spcBef>
                <a:spcPts val="0"/>
              </a:spcBef>
              <a:spcAft>
                <a:spcPts val="0"/>
              </a:spcAft>
              <a:buClr>
                <a:schemeClr val="dk2"/>
              </a:buClr>
              <a:buSzPts val="1400"/>
              <a:buChar char="-"/>
            </a:pPr>
            <a:r>
              <a:rPr lang="en-GB" sz="1400">
                <a:solidFill>
                  <a:schemeClr val="dk2"/>
                </a:solidFill>
                <a:uFillTx/>
              </a:rPr>
              <a:t>Most commented: Air Pod Pro Release discussion, Longest: iOS 13 App Store Changes</a:t>
            </a:r>
            <a:endParaRPr sz="1400">
              <a:solidFill>
                <a:schemeClr val="dk2"/>
              </a:solidFill>
              <a:uFillTx/>
            </a:endParaRPr>
          </a:p>
          <a:p>
            <a:pPr algn="l" indent="-317500" lvl="1" marL="914400" rtl="0">
              <a:lnSpc>
                <a:spcPct val="115000"/>
              </a:lnSpc>
              <a:spcBef>
                <a:spcPts val="0"/>
              </a:spcBef>
              <a:spcAft>
                <a:spcPts val="0"/>
              </a:spcAft>
              <a:buClr>
                <a:schemeClr val="dk2"/>
              </a:buClr>
              <a:buSzPts val="1400"/>
              <a:buChar char="-"/>
            </a:pPr>
            <a:r>
              <a:rPr lang="en-GB" sz="1400">
                <a:solidFill>
                  <a:schemeClr val="dk2"/>
                </a:solidFill>
                <a:uFillTx/>
              </a:rPr>
              <a:t>Only this discussion got attention, in the 4 other communities the link did not get much attention</a:t>
            </a:r>
            <a:endParaRPr sz="1400">
              <a:solidFill>
                <a:schemeClr val="dk2"/>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8" name="Google Shape;58;g7e2dc4021c_5_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9" name="Google Shape;59;g7e2dc4021c_5_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298450" lvl="0" marL="457200" rtl="0">
              <a:spcBef>
                <a:spcPts val="0"/>
              </a:spcBef>
              <a:spcAft>
                <a:spcPts val="0"/>
              </a:spcAft>
              <a:buSzPts val="1100"/>
              <a:buAutoNum type="arabicPeriod"/>
            </a:pPr>
            <a:r>
              <a:rPr lang="en-GB">
                <a:uFillTx/>
              </a:rPr>
              <a:t>Because of the retrocession of the ex-English territory to China, the political climate is very tense since 1997. Despite the “one country, 2 systems” system that applies in the region, any move from the Hong Kong government that could restrict freedom provokes demonstrations. These last few months, the demonstrations and the repression of the authorities were very important, and the events evolution spread all around the globe. </a:t>
            </a:r>
            <a:endParaRPr>
              <a:uFillTx/>
            </a:endParaRPr>
          </a:p>
          <a:p>
            <a:pPr algn="l" indent="-298450" lvl="0" marL="457200" rtl="0">
              <a:lnSpc>
                <a:spcPct val="115000"/>
              </a:lnSpc>
              <a:spcBef>
                <a:spcPts val="0"/>
              </a:spcBef>
              <a:spcAft>
                <a:spcPts val="0"/>
              </a:spcAft>
              <a:buSzPts val="1100"/>
              <a:buAutoNum type="arabicPeriod"/>
            </a:pPr>
            <a:r>
              <a:rPr lang="en-GB">
                <a:uFillTx/>
              </a:rPr>
              <a:t>More than 40 companies answered to the Hong Kong event (i e this is a trend in international companies, not a single event). Especially this situation is interesting for the tech companies, because they could be easily banned in China due to firewall.Maybe ask people what they think the challenges are for companies. Some public positions involve a major challenge for companies : there is a tradeoff “Loose the Chinese market vs harm reputation in democratic societies” : we would like to understand what is the consequence in terms of reputation for a company to choose the pro-chinese government side, and how we can explain this choice.</a:t>
            </a:r>
            <a:endParaRPr>
              <a:uFillTx/>
            </a:endParaRPr>
          </a:p>
          <a:p>
            <a:pPr algn="l" indent="0" lvl="0" marL="0" rtl="0">
              <a:lnSpc>
                <a:spcPct val="115000"/>
              </a:lnSpc>
              <a:spcBef>
                <a:spcPts val="1600"/>
              </a:spcBef>
              <a:spcAft>
                <a:spcPts val="0"/>
              </a:spcAft>
              <a:buNone/>
            </a:pPr>
            <a:endParaRPr>
              <a:uFillTx/>
            </a:endParaRPr>
          </a:p>
          <a:p>
            <a:pPr algn="l" indent="-298450" lvl="0" marL="457200" rtl="0">
              <a:lnSpc>
                <a:spcPct val="115000"/>
              </a:lnSpc>
              <a:spcBef>
                <a:spcPts val="1600"/>
              </a:spcBef>
              <a:spcAft>
                <a:spcPts val="0"/>
              </a:spcAft>
              <a:buSzPts val="1100"/>
              <a:buAutoNum type="arabicPeriod"/>
            </a:pPr>
            <a:r>
              <a:rPr lang="en-GB">
                <a:uFillTx/>
              </a:rPr>
              <a:t> [don’t think we should say this here in the intro]To move the trade-off, we need to understand, did companies underestimate the reputation harm or is it really neglectable, i e the question is “How severe are companies’ reputations harmed?”</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1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4" name="Google Shape;214;g7e2dc4021c_4_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5" name="Google Shape;215;g7e2dc4021c_4_1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2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5" name="Google Shape;225;g7e2dc4021c_4_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6" name="Google Shape;226;g7e2dc4021c_4_4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3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4" name="Google Shape;234;g7e2dc4021c_4_5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5" name="Google Shape;235;g7e2dc4021c_4_5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5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2" name="Google Shape;252;g7e2dc4021c_4_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3" name="Google Shape;253;g7e2dc4021c_4_1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5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9" name="Google Shape;259;g7e2dc4021c_2_1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0" name="Google Shape;260;g7e2dc4021c_2_12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So qualitatively, we see a change of opinion, as many comments are pro-hong kong and against blizzard. </a:t>
            </a:r>
            <a:endParaRPr>
              <a:uFillTx/>
            </a:endParaRPr>
          </a:p>
          <a:p>
            <a:pPr algn="l" indent="0" lvl="0" marL="0" rtl="0">
              <a:spcBef>
                <a:spcPts val="0"/>
              </a:spcBef>
              <a:spcAft>
                <a:spcPts val="0"/>
              </a:spcAft>
              <a:buNone/>
            </a:pPr>
            <a:r>
              <a:rPr lang="en-GB">
                <a:uFillTx/>
              </a:rPr>
              <a:t>What about quantitatively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6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6" name="Google Shape;266;g7e2dc4021c_2_16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7" name="Google Shape;267;g7e2dc4021c_2_164: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means : from 9th of october to end of january</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r>
              <a:rPr lang="en-GB">
                <a:uFillTx/>
              </a:rPr>
              <a:t>-Nothing could have made us guess the date of the event given these graphs : </a:t>
            </a:r>
            <a:endParaRPr>
              <a:uFillTx/>
            </a:endParaRPr>
          </a:p>
          <a:p>
            <a:pPr algn="l" indent="0" lvl="0" marL="0" rtl="0">
              <a:spcBef>
                <a:spcPts val="0"/>
              </a:spcBef>
              <a:spcAft>
                <a:spcPts val="0"/>
              </a:spcAft>
              <a:buNone/>
            </a:pPr>
            <a:r>
              <a:rPr lang="en-GB">
                <a:uFillTx/>
              </a:rPr>
              <a:t>Transition : no involvement from the people in the case ? Let’s look at the evolution of the score. </a:t>
            </a:r>
            <a:endParaRPr>
              <a:uFillTx/>
            </a:endParaRPr>
          </a:p>
          <a:p>
            <a:pPr algn="l" indent="0" lvl="0" marL="0" rtl="0">
              <a:spcBef>
                <a:spcPts val="0"/>
              </a:spcBef>
              <a:spcAft>
                <a:spcPts val="0"/>
              </a:spcAft>
              <a:buNone/>
            </a:pPr>
            <a:r>
              <a:rPr lang="en-GB">
                <a:uFillTx/>
              </a:rPr>
              <a:t> </a:t>
            </a:r>
            <a:endParaRPr>
              <a:uFillTx/>
            </a:endParaRPr>
          </a:p>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6" name="Google Shape;276;g7e2dc4021c_2_1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7" name="Google Shape;277;g7e2dc4021c_2_13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8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3" name="Google Shape;283;g7e2dc4021c_5_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4" name="Google Shape;284;g7e2dc4021c_5_9: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lang="en-GB">
                <a:solidFill>
                  <a:schemeClr val="dk1"/>
                </a:solidFill>
                <a:uFillTx/>
              </a:rPr>
              <a:t>P-value &lt; 15% so results statistically significant with a trust of 85%</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9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2" name="Google Shape;292;g7e2dc4021c_0_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3" name="Google Shape;293;g7e2dc4021c_0_2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Clr>
                <a:schemeClr val="dk1"/>
              </a:buClr>
              <a:buSzPts val="1100"/>
              <a:buFont typeface="Arial"/>
              <a:buNone/>
            </a:pPr>
            <a:r>
              <a:rPr lang="en-GB" sz="1400">
                <a:solidFill>
                  <a:schemeClr val="dk2"/>
                </a:solidFill>
                <a:uFillTx/>
              </a:rPr>
              <a:t>(here we can first ask the audience, so we will have some kind of interaction with public and people will not get too bored during our presentation)</a:t>
            </a:r>
            <a:endParaRPr sz="14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2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9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9" name="Google Shape;299;g7e2dc4021c_0_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0" name="Google Shape;300;g7e2dc4021c_0_3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Release dates for apple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6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6" name="Google Shape;66;g7e2dc4021c_4_1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7" name="Google Shape;67;g7e2dc4021c_4_12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To answer to the research questions and present our findings, we will proceed as follows :</a:t>
            </a:r>
            <a:endParaRPr>
              <a:uFillTx/>
            </a:endParaRPr>
          </a:p>
          <a:p>
            <a:pPr algn="l" indent="0" lvl="0" marL="0" rtl="0">
              <a:spcBef>
                <a:spcPts val="0"/>
              </a:spcBef>
              <a:spcAft>
                <a:spcPts val="0"/>
              </a:spcAft>
              <a:buNone/>
            </a:pPr>
            <a:r>
              <a:rPr lang="en-GB">
                <a:uFillTx/>
              </a:rPr>
              <a:t>-Choice of two cases : first we will do a short refresher</a:t>
            </a:r>
            <a:endParaRPr>
              <a:uFillTx/>
            </a:endParaRPr>
          </a:p>
          <a:p>
            <a:pPr algn="l" indent="0" lvl="0" marL="0" rtl="0">
              <a:spcBef>
                <a:spcPts val="0"/>
              </a:spcBef>
              <a:spcAft>
                <a:spcPts val="0"/>
              </a:spcAft>
              <a:buNone/>
            </a:pPr>
            <a:r>
              <a:rPr lang="en-GB">
                <a:uFillTx/>
              </a:rPr>
              <a:t>-Then explain our methodology</a:t>
            </a:r>
            <a:endParaRPr>
              <a:uFillTx/>
            </a:endParaRPr>
          </a:p>
          <a:p>
            <a:pPr algn="l" indent="0" lvl="0" marL="0" rtl="0">
              <a:spcBef>
                <a:spcPts val="0"/>
              </a:spcBef>
              <a:spcAft>
                <a:spcPts val="0"/>
              </a:spcAft>
              <a:buNone/>
            </a:pPr>
            <a:r>
              <a:rPr lang="en-GB">
                <a:uFillTx/>
              </a:rPr>
              <a:t>-finally present the results</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Put the research questions somewhere : </a:t>
            </a:r>
            <a:endParaRPr>
              <a:uFillTx/>
            </a:endParaRPr>
          </a:p>
          <a:p>
            <a:pPr algn="l" indent="0" lvl="0" marL="0" rtl="0">
              <a:spcBef>
                <a:spcPts val="0"/>
              </a:spcBef>
              <a:spcAft>
                <a:spcPts val="0"/>
              </a:spcAft>
              <a:buNone/>
            </a:pPr>
            <a:r>
              <a:rPr lang="en-GB" sz="1200">
                <a:solidFill>
                  <a:schemeClr val="dk1"/>
                </a:solidFill>
                <a:uFillTx/>
                <a:latin typeface="Times New Roman"/>
                <a:ea typeface="Times New Roman"/>
                <a:cs typeface="Times New Roman"/>
                <a:sym typeface="Times New Roman"/>
              </a:rPr>
              <a:t>What causes companies to take steps towards their own censorship?</a:t>
            </a:r>
            <a:endParaRPr sz="1200">
              <a:solidFill>
                <a:schemeClr val="dk1"/>
              </a:solidFill>
              <a:uFillTx/>
              <a:latin typeface="Times New Roman"/>
              <a:ea typeface="Times New Roman"/>
              <a:cs typeface="Times New Roman"/>
              <a:sym typeface="Times New Roman"/>
            </a:endParaRPr>
          </a:p>
          <a:p>
            <a:pPr algn="just" indent="0" lvl="0" marL="0" rtl="0">
              <a:lnSpc>
                <a:spcPct val="150000"/>
              </a:lnSpc>
              <a:spcBef>
                <a:spcPts val="0"/>
              </a:spcBef>
              <a:spcAft>
                <a:spcPts val="0"/>
              </a:spcAft>
              <a:buNone/>
            </a:pPr>
            <a:r>
              <a:rPr lang="en-GB" sz="1200">
                <a:solidFill>
                  <a:schemeClr val="dk1"/>
                </a:solidFill>
                <a:uFillTx/>
                <a:latin typeface="Times New Roman"/>
                <a:ea typeface="Times New Roman"/>
                <a:cs typeface="Times New Roman"/>
                <a:sym typeface="Times New Roman"/>
              </a:rPr>
              <a:t>How do customers react to the steps taken by companies that give in to pressure?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0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6" name="Google Shape;306;g7e2dc4021c_2_2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7" name="Google Shape;307;g7e2dc4021c_2_22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Release dates for apple Iphone mid-september and all products in october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1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6" name="Google Shape;316;g7e2dc4021c_0_16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7" name="Google Shape;317;g7e2dc4021c_0_16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2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7" name="Google Shape;327;g7e2dc4021c_0_17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8" name="Google Shape;328;g7e2dc4021c_0_173: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3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5" name="Google Shape;335;g7e2dc4021c_2_2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6" name="Google Shape;336;g7e2dc4021c_2_23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4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3" name="Google Shape;343;g7e2dc4021c_0_18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4" name="Google Shape;344;g7e2dc4021c_0_18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292100" lvl="0" marL="457200" rtl="0">
              <a:lnSpc>
                <a:spcPct val="115000"/>
              </a:lnSpc>
              <a:spcBef>
                <a:spcPts val="0"/>
              </a:spcBef>
              <a:spcAft>
                <a:spcPts val="0"/>
              </a:spcAft>
              <a:buClr>
                <a:srgbClr val="000000"/>
              </a:buClr>
              <a:buSzPts val="1000"/>
              <a:buAutoNum type="arabicPeriod"/>
            </a:pPr>
            <a:r>
              <a:rPr lang="en-GB" sz="1000">
                <a:uFillTx/>
              </a:rPr>
              <a:t>More news about Apple - &gt; more other topics to discuss. -    Apple in general more in the focus of media</a:t>
            </a:r>
            <a:endParaRPr sz="1000">
              <a:uFillTx/>
            </a:endParaRPr>
          </a:p>
          <a:p>
            <a:pPr algn="l" indent="-292100" lvl="0" marL="457200" rtl="0">
              <a:lnSpc>
                <a:spcPct val="115000"/>
              </a:lnSpc>
              <a:spcBef>
                <a:spcPts val="0"/>
              </a:spcBef>
              <a:spcAft>
                <a:spcPts val="0"/>
              </a:spcAft>
              <a:buClr>
                <a:schemeClr val="dk2"/>
              </a:buClr>
              <a:buSzPts val="1000"/>
              <a:buAutoNum type="arabicPeriod"/>
            </a:pPr>
            <a:r>
              <a:rPr lang="en-GB" sz="1000">
                <a:uFillTx/>
              </a:rPr>
              <a:t>Different audiences = different interests </a:t>
            </a:r>
            <a:endParaRPr sz="1000">
              <a:uFillTx/>
            </a:endParaRPr>
          </a:p>
          <a:p>
            <a:pPr algn="l" indent="-298450" lvl="0" marL="457200" rtl="0">
              <a:lnSpc>
                <a:spcPct val="115000"/>
              </a:lnSpc>
              <a:spcBef>
                <a:spcPts val="0"/>
              </a:spcBef>
              <a:spcAft>
                <a:spcPts val="0"/>
              </a:spcAft>
              <a:buClr>
                <a:srgbClr val="000000"/>
              </a:buClr>
              <a:buSzPts val="1100"/>
              <a:buAutoNum type="arabicPeriod"/>
            </a:pPr>
            <a:r>
              <a:rPr lang="en-GB">
                <a:uFillTx/>
              </a:rPr>
              <a:t>The Blizzard case is targeting 3 persons, firing 2 of them for expressing political opinions. This is a clear attempt to their freedom of expression, and this is targeting individuals. The Apple case is about removing an app because its use could, officially, harming the physical security of individual Hong Kong policemen. It is less personal, and the app did not expressed political opinion in the first place. Then it is unclear whether it is an attempt to freedom of political belief or not, compared to the Blizzard case.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5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1" name="Google Shape;351;g7e2dc4021c_9_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2" name="Google Shape;352;g7e2dc4021c_9_11: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Case study limits : as we said in the methodology we wanted to study these events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5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8" name="Google Shape;358;g7e2dc4021c_0_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9" name="Google Shape;359;g7e2dc4021c_0_3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42900" lvl="0" marL="457200" rtl="0">
              <a:lnSpc>
                <a:spcPct val="115000"/>
              </a:lnSpc>
              <a:spcBef>
                <a:spcPts val="0"/>
              </a:spcBef>
              <a:spcAft>
                <a:spcPts val="0"/>
              </a:spcAft>
              <a:buClr>
                <a:schemeClr val="dk2"/>
              </a:buClr>
              <a:buSzPts val="1800"/>
              <a:buChar char="●"/>
            </a:pPr>
            <a:r>
              <a:rPr lang="en-GB" sz="1800">
                <a:solidFill>
                  <a:schemeClr val="dk2"/>
                </a:solidFill>
                <a:uFillTx/>
              </a:rPr>
              <a:t>Different results for each company/ case</a:t>
            </a:r>
            <a:endParaRPr sz="1800">
              <a:solidFill>
                <a:schemeClr val="dk2"/>
              </a:solidFill>
              <a:uFillTx/>
            </a:endParaRPr>
          </a:p>
          <a:p>
            <a:pPr algn="l" indent="-342900" lvl="0" marL="457200" rtl="0">
              <a:lnSpc>
                <a:spcPct val="115000"/>
              </a:lnSpc>
              <a:spcBef>
                <a:spcPts val="0"/>
              </a:spcBef>
              <a:spcAft>
                <a:spcPts val="0"/>
              </a:spcAft>
              <a:buClr>
                <a:schemeClr val="dk2"/>
              </a:buClr>
              <a:buSzPts val="1800"/>
              <a:buChar char="●"/>
            </a:pPr>
            <a:r>
              <a:rPr lang="en-GB" sz="1800">
                <a:solidFill>
                  <a:schemeClr val="dk2"/>
                </a:solidFill>
                <a:uFillTx/>
              </a:rPr>
              <a:t>Company motives and constraints not visible from outside</a:t>
            </a:r>
            <a:endParaRPr sz="1800">
              <a:solidFill>
                <a:schemeClr val="dk2"/>
              </a:solidFill>
              <a:uFillTx/>
            </a:endParaRPr>
          </a:p>
          <a:p>
            <a:pPr algn="l" indent="-342900" lvl="0" marL="457200" rtl="0">
              <a:lnSpc>
                <a:spcPct val="115000"/>
              </a:lnSpc>
              <a:spcBef>
                <a:spcPts val="0"/>
              </a:spcBef>
              <a:spcAft>
                <a:spcPts val="0"/>
              </a:spcAft>
              <a:buClr>
                <a:schemeClr val="dk2"/>
              </a:buClr>
              <a:buSzPts val="1800"/>
              <a:buChar char="●"/>
            </a:pPr>
            <a:r>
              <a:rPr lang="en-GB" sz="1800">
                <a:solidFill>
                  <a:schemeClr val="dk2"/>
                </a:solidFill>
                <a:uFillTx/>
              </a:rPr>
              <a:t>For Blizzard, we have shown that the company’s reputation was harmed by their pro-chinese reaction</a:t>
            </a:r>
            <a:endParaRPr sz="1800">
              <a:solidFill>
                <a:schemeClr val="dk2"/>
              </a:solidFill>
              <a:uFillTx/>
            </a:endParaRPr>
          </a:p>
          <a:p>
            <a:pPr algn="l" indent="-342900" lvl="0" marL="457200" rtl="0">
              <a:lnSpc>
                <a:spcPct val="115000"/>
              </a:lnSpc>
              <a:spcBef>
                <a:spcPts val="0"/>
              </a:spcBef>
              <a:spcAft>
                <a:spcPts val="0"/>
              </a:spcAft>
              <a:buClr>
                <a:schemeClr val="dk2"/>
              </a:buClr>
              <a:buSzPts val="1800"/>
              <a:buChar char="●"/>
            </a:pPr>
            <a:r>
              <a:rPr lang="en-GB" sz="1800">
                <a:solidFill>
                  <a:schemeClr val="dk2"/>
                </a:solidFill>
                <a:uFillTx/>
              </a:rPr>
              <a:t>For Apple, we found out that the reaction was not enough to harm their reputation as it many other events occurred at the same time and focus most of the interest of people. </a:t>
            </a:r>
            <a:endParaRPr sz="1800">
              <a:solidFill>
                <a:schemeClr val="dk2"/>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6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5" name="Google Shape;365;g7e2dc4021c_2_25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6" name="Google Shape;366;g7e2dc4021c_2_25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7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2" name="Google Shape;372;g7e2dc4021c_2_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3" name="Google Shape;373;g7e2dc4021c_2_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3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9" name="Google Shape;379;g7e2dc4021c_4_1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0" name="Google Shape;380;g7e2dc4021c_4_116: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7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3" name="Google Shape;73;g7e2dc4021c_2_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4" name="Google Shape;74;g7e2dc4021c_2_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To answer to the research questions and present our findings, we will proceed as follows :</a:t>
            </a:r>
            <a:endParaRPr>
              <a:uFillTx/>
            </a:endParaRPr>
          </a:p>
          <a:p>
            <a:pPr algn="l" indent="0" lvl="0" marL="0" rtl="0">
              <a:spcBef>
                <a:spcPts val="0"/>
              </a:spcBef>
              <a:spcAft>
                <a:spcPts val="0"/>
              </a:spcAft>
              <a:buNone/>
            </a:pPr>
            <a:r>
              <a:rPr lang="en-GB">
                <a:uFillTx/>
              </a:rPr>
              <a:t>-Choice of two cases : first we will do a short refresher</a:t>
            </a:r>
            <a:endParaRPr>
              <a:uFillTx/>
            </a:endParaRPr>
          </a:p>
          <a:p>
            <a:pPr algn="l" indent="0" lvl="0" marL="0" rtl="0">
              <a:spcBef>
                <a:spcPts val="0"/>
              </a:spcBef>
              <a:spcAft>
                <a:spcPts val="0"/>
              </a:spcAft>
              <a:buNone/>
            </a:pPr>
            <a:r>
              <a:rPr lang="en-GB">
                <a:uFillTx/>
              </a:rPr>
              <a:t>-Then explain our methodology</a:t>
            </a:r>
            <a:endParaRPr>
              <a:uFillTx/>
            </a:endParaRPr>
          </a:p>
          <a:p>
            <a:pPr algn="l" indent="0" lvl="0" marL="0" rtl="0">
              <a:spcBef>
                <a:spcPts val="0"/>
              </a:spcBef>
              <a:spcAft>
                <a:spcPts val="0"/>
              </a:spcAft>
              <a:buNone/>
            </a:pPr>
            <a:r>
              <a:rPr lang="en-GB">
                <a:uFillTx/>
              </a:rPr>
              <a:t>-finally present the results</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Put the research questions somewhere : </a:t>
            </a:r>
            <a:endParaRPr>
              <a:uFillTx/>
            </a:endParaRPr>
          </a:p>
          <a:p>
            <a:pPr algn="l" indent="0" lvl="0" marL="0" rtl="0">
              <a:spcBef>
                <a:spcPts val="0"/>
              </a:spcBef>
              <a:spcAft>
                <a:spcPts val="0"/>
              </a:spcAft>
              <a:buNone/>
            </a:pPr>
            <a:r>
              <a:rPr lang="en-GB" sz="1200">
                <a:solidFill>
                  <a:schemeClr val="dk1"/>
                </a:solidFill>
                <a:uFillTx/>
                <a:latin typeface="Times New Roman"/>
                <a:ea typeface="Times New Roman"/>
                <a:cs typeface="Times New Roman"/>
                <a:sym typeface="Times New Roman"/>
              </a:rPr>
              <a:t>What causes companies to take steps towards their own censorship?</a:t>
            </a:r>
            <a:endParaRPr sz="1200">
              <a:solidFill>
                <a:schemeClr val="dk1"/>
              </a:solidFill>
              <a:uFillTx/>
              <a:latin typeface="Times New Roman"/>
              <a:ea typeface="Times New Roman"/>
              <a:cs typeface="Times New Roman"/>
              <a:sym typeface="Times New Roman"/>
            </a:endParaRPr>
          </a:p>
          <a:p>
            <a:pPr algn="just" indent="0" lvl="0" marL="0" rtl="0">
              <a:lnSpc>
                <a:spcPct val="150000"/>
              </a:lnSpc>
              <a:spcBef>
                <a:spcPts val="0"/>
              </a:spcBef>
              <a:spcAft>
                <a:spcPts val="0"/>
              </a:spcAft>
              <a:buNone/>
            </a:pPr>
            <a:r>
              <a:rPr lang="en-GB" sz="1200">
                <a:solidFill>
                  <a:schemeClr val="dk1"/>
                </a:solidFill>
                <a:uFillTx/>
                <a:latin typeface="Times New Roman"/>
                <a:ea typeface="Times New Roman"/>
                <a:cs typeface="Times New Roman"/>
                <a:sym typeface="Times New Roman"/>
              </a:rPr>
              <a:t>How do customers react to the steps taken by companies that give in to pressure?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7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0" name="Google Shape;80;g7e2dc4021c_4_9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1" name="Google Shape;81;g7e2dc4021c_4_98: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To answer to the research questions and present our findings, we will proceed as follows :</a:t>
            </a:r>
            <a:endParaRPr>
              <a:uFillTx/>
            </a:endParaRPr>
          </a:p>
          <a:p>
            <a:pPr algn="l" indent="0" lvl="0" marL="0" rtl="0">
              <a:spcBef>
                <a:spcPts val="0"/>
              </a:spcBef>
              <a:spcAft>
                <a:spcPts val="0"/>
              </a:spcAft>
              <a:buNone/>
            </a:pPr>
            <a:r>
              <a:rPr lang="en-GB">
                <a:uFillTx/>
              </a:rPr>
              <a:t>-Choice of two cases : first we will do a short refresher</a:t>
            </a:r>
            <a:endParaRPr>
              <a:uFillTx/>
            </a:endParaRPr>
          </a:p>
          <a:p>
            <a:pPr algn="l" indent="0" lvl="0" marL="0" rtl="0">
              <a:spcBef>
                <a:spcPts val="0"/>
              </a:spcBef>
              <a:spcAft>
                <a:spcPts val="0"/>
              </a:spcAft>
              <a:buNone/>
            </a:pPr>
            <a:r>
              <a:rPr lang="en-GB">
                <a:uFillTx/>
              </a:rPr>
              <a:t>-Then explain our methodology</a:t>
            </a:r>
            <a:endParaRPr>
              <a:uFillTx/>
            </a:endParaRPr>
          </a:p>
          <a:p>
            <a:pPr algn="l" indent="0" lvl="0" marL="0" rtl="0">
              <a:spcBef>
                <a:spcPts val="0"/>
              </a:spcBef>
              <a:spcAft>
                <a:spcPts val="0"/>
              </a:spcAft>
              <a:buNone/>
            </a:pPr>
            <a:r>
              <a:rPr lang="en-GB">
                <a:uFillTx/>
              </a:rPr>
              <a:t>-finally present the results</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Put the research questions somewhere : </a:t>
            </a:r>
            <a:endParaRPr>
              <a:uFillTx/>
            </a:endParaRPr>
          </a:p>
          <a:p>
            <a:pPr algn="l" indent="0" lvl="0" marL="0" rtl="0">
              <a:spcBef>
                <a:spcPts val="0"/>
              </a:spcBef>
              <a:spcAft>
                <a:spcPts val="0"/>
              </a:spcAft>
              <a:buNone/>
            </a:pPr>
            <a:r>
              <a:rPr lang="en-GB" sz="1200">
                <a:solidFill>
                  <a:schemeClr val="dk1"/>
                </a:solidFill>
                <a:uFillTx/>
                <a:latin typeface="Times New Roman"/>
                <a:ea typeface="Times New Roman"/>
                <a:cs typeface="Times New Roman"/>
                <a:sym typeface="Times New Roman"/>
              </a:rPr>
              <a:t>What causes companies to take steps towards their own censorship?</a:t>
            </a:r>
            <a:endParaRPr sz="1200">
              <a:solidFill>
                <a:schemeClr val="dk1"/>
              </a:solidFill>
              <a:uFillTx/>
              <a:latin typeface="Times New Roman"/>
              <a:ea typeface="Times New Roman"/>
              <a:cs typeface="Times New Roman"/>
              <a:sym typeface="Times New Roman"/>
            </a:endParaRPr>
          </a:p>
          <a:p>
            <a:pPr algn="just" indent="0" lvl="0" marL="0" rtl="0">
              <a:lnSpc>
                <a:spcPct val="150000"/>
              </a:lnSpc>
              <a:spcBef>
                <a:spcPts val="0"/>
              </a:spcBef>
              <a:spcAft>
                <a:spcPts val="0"/>
              </a:spcAft>
              <a:buNone/>
            </a:pPr>
            <a:r>
              <a:rPr lang="en-GB" sz="1200">
                <a:solidFill>
                  <a:schemeClr val="dk1"/>
                </a:solidFill>
                <a:uFillTx/>
                <a:latin typeface="Times New Roman"/>
                <a:ea typeface="Times New Roman"/>
                <a:cs typeface="Times New Roman"/>
                <a:sym typeface="Times New Roman"/>
              </a:rPr>
              <a:t>How do customers react to the steps taken by companies that give in to pressure?</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7" name="Google Shape;87;g7e2dc4021c_2_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8" name="Google Shape;88;g7e2dc4021c_2_25: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*Apple : ban of HKmap.live of the Appstore on 9th of October 2019, after facing a lot of criticism from the chinese state (chinese official said it was used to localise police officers and target/avoid them)</a:t>
            </a:r>
            <a:endParaRPr>
              <a:uFillTx/>
            </a:endParaRPr>
          </a:p>
          <a:p>
            <a:pPr algn="l" indent="0" lvl="0" marL="0" rtl="0">
              <a:spcBef>
                <a:spcPts val="0"/>
              </a:spcBef>
              <a:spcAft>
                <a:spcPts val="0"/>
              </a:spcAft>
              <a:buNone/>
            </a:pPr>
            <a:r>
              <a:rPr lang="en-GB">
                <a:uFillTx/>
              </a:rPr>
              <a:t>*Blizzard case : Chung Ng Wai, a Hong Kong-based player who goes by the name “Blitzchung,” expressed his pro-hong kong opinions after winning a match in the Hearthstone Grandmasters. He was banned from Blizzard for a year for this position on 7th of October 2019.</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9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0" name="Google Shape;100;g7e2dc4021c_0_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1" name="Google Shape;101;g7e2dc4021c_0_7: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solidFill>
                  <a:schemeClr val="dk1"/>
                </a:solidFill>
                <a:uFillTx/>
              </a:rPr>
              <a:t>How we face question “How severe are companies’ reputations harmed?”</a:t>
            </a:r>
            <a:endParaRPr>
              <a:solidFill>
                <a:schemeClr val="dk1"/>
              </a:solidFill>
              <a:uFillTx/>
            </a:endParaRPr>
          </a:p>
          <a:p>
            <a:pPr algn="l" indent="0" lvl="0" marL="0" rtl="0">
              <a:spcBef>
                <a:spcPts val="0"/>
              </a:spcBef>
              <a:spcAft>
                <a:spcPts val="0"/>
              </a:spcAft>
              <a:buNone/>
            </a:pPr>
            <a:endParaRPr>
              <a:solidFill>
                <a:schemeClr val="dk1"/>
              </a:solidFill>
              <a:uFillTx/>
            </a:endParaRPr>
          </a:p>
          <a:p>
            <a:pPr algn="l" indent="-298450" lvl="0" marL="457200" rtl="0">
              <a:spcBef>
                <a:spcPts val="0"/>
              </a:spcBef>
              <a:spcAft>
                <a:spcPts val="0"/>
              </a:spcAft>
              <a:buSzPts val="1100"/>
              <a:buChar char="-"/>
            </a:pPr>
            <a:r>
              <a:rPr lang="en-GB">
                <a:uFillTx/>
              </a:rPr>
              <a:t>Study case analysis : 2 timely wide spread cases from news Apple and blizard</a:t>
            </a:r>
            <a:endParaRPr>
              <a:uFillTx/>
            </a:endParaRPr>
          </a:p>
          <a:p>
            <a:pPr algn="l" indent="-298450" lvl="0" marL="457200" rtl="0">
              <a:spcBef>
                <a:spcPts val="0"/>
              </a:spcBef>
              <a:spcAft>
                <a:spcPts val="0"/>
              </a:spcAft>
              <a:buSzPts val="1100"/>
              <a:buChar char="-"/>
            </a:pPr>
            <a:r>
              <a:rPr lang="en-GB">
                <a:uFillTx/>
              </a:rPr>
              <a:t>Why reddit : well organised in subthreads + easy to use with the request library from python. Also score metrics : helps to know the approval of a comment/ submission</a:t>
            </a:r>
            <a:endParaRPr>
              <a:uFillTx/>
            </a:endParaRPr>
          </a:p>
          <a:p>
            <a:pPr algn="l" indent="-298450" lvl="0" marL="457200" rtl="0">
              <a:spcBef>
                <a:spcPts val="0"/>
              </a:spcBef>
              <a:spcAft>
                <a:spcPts val="0"/>
              </a:spcAft>
              <a:buSzPts val="1100"/>
              <a:buChar char="-"/>
            </a:pPr>
            <a:r>
              <a:rPr lang="en-GB">
                <a:uFillTx/>
              </a:rPr>
              <a:t>Look at longest post, most commented post, post with highest score --&gt; have an insight of the data. </a:t>
            </a:r>
            <a:endParaRPr>
              <a:uFillTx/>
            </a:endParaRPr>
          </a:p>
          <a:p>
            <a:pPr algn="l" indent="-298450" lvl="0" marL="457200" rtl="0">
              <a:spcBef>
                <a:spcPts val="0"/>
              </a:spcBef>
              <a:spcAft>
                <a:spcPts val="0"/>
              </a:spcAft>
              <a:buSzPts val="1100"/>
              <a:buChar char="-"/>
            </a:pPr>
            <a:r>
              <a:rPr lang="en-GB">
                <a:uFillTx/>
              </a:rPr>
              <a:t>Choice of 2 different views : close to the event (2 weeks before and 2 weeks after), and far from it (1st may to end of january) → that way we get long and short term involvement in the debate</a:t>
            </a:r>
            <a:endParaRPr>
              <a:uFillTx/>
            </a:endParaRPr>
          </a:p>
          <a:p>
            <a:pPr algn="l" indent="-298450" lvl="0" marL="457200" rtl="0">
              <a:spcBef>
                <a:spcPts val="0"/>
              </a:spcBef>
              <a:spcAft>
                <a:spcPts val="0"/>
              </a:spcAft>
              <a:buSzPts val="1100"/>
              <a:buChar char="-"/>
            </a:pPr>
            <a:r>
              <a:rPr lang="en-GB">
                <a:uFillTx/>
              </a:rPr>
              <a:t>Opinion analysis : Microsoft Azure and semantic analysis (retrieving words of interest) → real impact on companies’ reputation.</a:t>
            </a: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endParaRPr>
              <a:uFillTx/>
            </a:endParaRPr>
          </a:p>
          <a:p>
            <a:pPr algn="l" indent="0" lvl="0" marL="0" rtl="0">
              <a:spcBef>
                <a:spcPts val="0"/>
              </a:spcBef>
              <a:spcAft>
                <a:spcPts val="0"/>
              </a:spcAft>
              <a:buNone/>
            </a:pPr>
            <a:r>
              <a:rPr lang="en-GB">
                <a:uFillTx/>
              </a:rPr>
              <a:t>How we face question “How severe are companies’ reputations harmed?”</a:t>
            </a:r>
            <a:endParaRPr>
              <a:uFillTx/>
            </a:endParaRPr>
          </a:p>
          <a:p>
            <a:pPr algn="l" indent="-298450" lvl="0" marL="457200" rtl="0">
              <a:lnSpc>
                <a:spcPct val="115000"/>
              </a:lnSpc>
              <a:spcBef>
                <a:spcPts val="0"/>
              </a:spcBef>
              <a:spcAft>
                <a:spcPts val="0"/>
              </a:spcAft>
              <a:buClr>
                <a:srgbClr val="000000"/>
              </a:buClr>
              <a:buSzPts val="1100"/>
              <a:buChar char="-"/>
            </a:pPr>
            <a:r>
              <a:rPr lang="en-GB">
                <a:uFillTx/>
              </a:rPr>
              <a:t>Two cases were chosen: Apple, Blizzard</a:t>
            </a:r>
            <a:endParaRPr>
              <a:uFillTx/>
            </a:endParaRPr>
          </a:p>
          <a:p>
            <a:pPr algn="l" indent="-298450" lvl="0" marL="457200" rtl="0">
              <a:lnSpc>
                <a:spcPct val="115000"/>
              </a:lnSpc>
              <a:spcBef>
                <a:spcPts val="0"/>
              </a:spcBef>
              <a:spcAft>
                <a:spcPts val="0"/>
              </a:spcAft>
              <a:buClr>
                <a:srgbClr val="000000"/>
              </a:buClr>
              <a:buSzPts val="1100"/>
              <a:buChar char="-"/>
            </a:pPr>
            <a:r>
              <a:rPr lang="en-GB">
                <a:uFillTx/>
              </a:rPr>
              <a:t>Platform for collecting public opinions: Reddit</a:t>
            </a:r>
            <a:endParaRPr>
              <a:uFillTx/>
            </a:endParaRPr>
          </a:p>
          <a:p>
            <a:pPr algn="l" indent="0" lvl="0" marL="457200" rtl="0">
              <a:lnSpc>
                <a:spcPct val="115000"/>
              </a:lnSpc>
              <a:spcBef>
                <a:spcPts val="1600"/>
              </a:spcBef>
              <a:spcAft>
                <a:spcPts val="0"/>
              </a:spcAft>
              <a:buClr>
                <a:schemeClr val="dk1"/>
              </a:buClr>
              <a:buSzPts val="1100"/>
              <a:buFont typeface="Arial"/>
              <a:buNone/>
            </a:pPr>
            <a:r>
              <a:rPr lang="en-GB">
                <a:uFillTx/>
              </a:rPr>
              <a:t>Methodology:</a:t>
            </a:r>
            <a:endParaRPr>
              <a:uFillTx/>
            </a:endParaRPr>
          </a:p>
          <a:p>
            <a:pPr algn="l" indent="-298450" lvl="0" marL="457200" rtl="0">
              <a:lnSpc>
                <a:spcPct val="115000"/>
              </a:lnSpc>
              <a:spcBef>
                <a:spcPts val="1600"/>
              </a:spcBef>
              <a:spcAft>
                <a:spcPts val="0"/>
              </a:spcAft>
              <a:buClr>
                <a:srgbClr val="000000"/>
              </a:buClr>
              <a:buSzPts val="1100"/>
              <a:buAutoNum type="arabicPeriod"/>
            </a:pPr>
            <a:r>
              <a:rPr lang="en-GB">
                <a:uFillTx/>
              </a:rPr>
              <a:t>Overview of the event (here I mean N of submission before and after and and so on)</a:t>
            </a:r>
            <a:endParaRPr>
              <a:uFillTx/>
            </a:endParaRPr>
          </a:p>
          <a:p>
            <a:pPr algn="l" indent="-298450" lvl="0" marL="457200" rtl="0">
              <a:lnSpc>
                <a:spcPct val="115000"/>
              </a:lnSpc>
              <a:spcBef>
                <a:spcPts val="0"/>
              </a:spcBef>
              <a:spcAft>
                <a:spcPts val="0"/>
              </a:spcAft>
              <a:buClr>
                <a:srgbClr val="000000"/>
              </a:buClr>
              <a:buSzPts val="1100"/>
              <a:buAutoNum type="arabicPeriod"/>
            </a:pPr>
            <a:r>
              <a:rPr lang="en-GB">
                <a:uFillTx/>
              </a:rPr>
              <a:t>Semantic score</a:t>
            </a:r>
            <a:endParaRPr>
              <a:uFillTx/>
            </a:endParaRPr>
          </a:p>
          <a:p>
            <a:pPr algn="l" indent="-298450" lvl="0" marL="457200" rtl="0">
              <a:lnSpc>
                <a:spcPct val="115000"/>
              </a:lnSpc>
              <a:spcBef>
                <a:spcPts val="0"/>
              </a:spcBef>
              <a:spcAft>
                <a:spcPts val="0"/>
              </a:spcAft>
              <a:buClr>
                <a:srgbClr val="000000"/>
              </a:buClr>
              <a:buSzPts val="1100"/>
              <a:buAutoNum type="arabicPeriod"/>
            </a:pPr>
            <a:r>
              <a:rPr lang="en-GB">
                <a:uFillTx/>
              </a:rPr>
              <a:t>Qualitative analysis of comments</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0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7" name="Google Shape;107;g7e2dc4021c_2_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8" name="Google Shape;108;g7e2dc4021c_2_42: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1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4" name="Google Shape;114;g7e2dc4021c_2_6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5" name="Google Shape;115;g7e2dc4021c_2_60:notes"/>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343400"/>
            <a:ext cx="5486400" cy="41148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Before the event means : from 1st of May to 6th of October </a:t>
            </a:r>
            <a:endParaRPr>
              <a:uFillTx/>
            </a:endParaRPr>
          </a:p>
          <a:p>
            <a:pPr algn="l" indent="0" lvl="0" marL="0" rtl="0">
              <a:spcBef>
                <a:spcPts val="0"/>
              </a:spcBef>
              <a:spcAft>
                <a:spcPts val="0"/>
              </a:spcAft>
              <a:buNone/>
            </a:pPr>
            <a:r>
              <a:rPr lang="en-GB">
                <a:uFillTx/>
              </a:rPr>
              <a:t>Main idea of the slide : before the event, best scored post, most commented and longest ones are </a:t>
            </a:r>
            <a:r>
              <a:rPr b="1" lang="en-GB">
                <a:uFillTx/>
              </a:rPr>
              <a:t>posts about the blizzard fan community</a:t>
            </a:r>
            <a:endParaRPr b="1">
              <a:uFillTx/>
            </a:endParaRPr>
          </a:p>
          <a:p>
            <a:pPr algn="l" indent="0" lvl="0" marL="0" rtl="0">
              <a:spcBef>
                <a:spcPts val="0"/>
              </a:spcBef>
              <a:spcAft>
                <a:spcPts val="0"/>
              </a:spcAft>
              <a:buNone/>
            </a:pPr>
            <a:r>
              <a:rPr lang="en-GB">
                <a:uFillTx/>
              </a:rPr>
              <a:t>(here’s an example, Keanu reeves + famous actor, Jim Raynor = character of Startcraft game from Blizzard). </a:t>
            </a:r>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13.xml.rels><?xml version="1.0" standalone="yes" ?><Relationships xmlns="http://schemas.openxmlformats.org/package/2006/relationships"><Relationship Id="rId1" Target="../slideMasters/slideMaster5.xml" Type="http://schemas.openxmlformats.org/officeDocument/2006/relationships/slideMaster"></Relationship></Relationships>
</file>

<file path=ppt/slideLayouts/_rels/slideLayout14.xml.rels><?xml version="1.0" standalone="yes" ?><Relationships xmlns="http://schemas.openxmlformats.org/package/2006/relationships"><Relationship Id="rId1" Target="../slideMasters/slideMaster6.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3.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4.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Star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383381"/>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ts val="3200"/>
              </a:lnSpc>
              <a:defRPr dirty="0" lang="de-DE" noProof="0" sz="2500">
                <a:uFillTx/>
              </a:defRPr>
            </a:lvl1pPr>
          </a:lstStyle>
          <a:p>
            <a:pPr lvl="0"/>
            <a:r>
              <a:rPr dirty="0" lang="de-DE" noProof="0">
                <a:uFillTx/>
              </a:rPr>
              <a:t>Titel der Präsentation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0"/>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88" y="1484040"/>
            <a:ext cx="8508999" cy="955594"/>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50000"/>
              </a:lnSpc>
              <a:defRPr baseline="0" dirty="0" lang="de-DE" noProof="0" smtClean="0" sz="1400">
                <a:uFillTx/>
              </a:defRPr>
            </a:lvl1pPr>
            <a:lvl2pPr>
              <a:defRPr dirty="0" lang="de-DE" noProof="0" smtClean="0">
                <a:uFillTx/>
              </a:defRPr>
            </a:lvl2pPr>
          </a:lstStyle>
          <a:p>
            <a:pPr lvl="0"/>
            <a:r>
              <a:rPr dirty="0" lang="de-DE" noProof="0">
                <a:uFillTx/>
              </a:rPr>
              <a:t>Referent</a:t>
            </a:r>
            <a:br>
              <a:rPr dirty="0" lang="de-DE" noProof="0">
                <a:uFillTx/>
              </a:rPr>
            </a:br>
            <a:r>
              <a:rPr dirty="0" lang="de-DE" noProof="0">
                <a:uFillTx/>
              </a:rPr>
              <a:t>Ort, Datum (Schreibweise: 00. Januar 2015)</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Rechteck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userDrawn="1"/>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47635" y="4806203"/>
            <a:ext cx="575236" cy="268941"/>
          </a:xfrm>
          <a:prstGeom prst="rect">
            <a:avLst/>
          </a:prstGeom>
          <a:solidFill>
            <a:schemeClr val="bg1"/>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lIns="91440" numCol="1" rIns="91440" rtlCol="0" tIns="45720" vert="horz" wrap="square">
            <a:prstTxWarp prst="textNoShape">
              <a:avLst/>
            </a:prstTxWarp>
          </a:bodyPr>
          <a:lstStyle/>
          <a:p>
            <a:pPr algn="r" defTabSz="914400" eaLnBrk="0" fontAlgn="base" hangingPunct="0" indent="0" latinLnBrk="0" marL="0" marR="0" rtl="0">
              <a:lnSpc>
                <a:spcPct val="100000"/>
              </a:lnSpc>
              <a:spcBef>
                <a:spcPct val="0"/>
              </a:spcBef>
              <a:spcAft>
                <a:spcPct val="0"/>
              </a:spcAft>
              <a:buFontTx/>
              <a:buNone/>
            </a:pPr>
            <a:endParaRPr b="0" baseline="0" cap="none" i="0" kumimoji="0" lang="de-DE" normalizeH="0" strike="noStrike" sz="2000" u="none">
              <a:ln>
                <a:noFill/>
              </a:ln>
              <a:solidFill>
                <a:schemeClr val="tx1"/>
              </a:solidFill>
              <a:effectLst/>
              <a:uFillTx/>
              <a:latin charset="0" pitchFamily="34"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liennummer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ußzeile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große Bild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oliennummer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Fußzeilenplatzhalter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6"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noProof="0">
                <a:uFillTx/>
              </a:rPr>
              <a:t>Dr. rer. nat. Erika Mustermann (TUM) | kann beliebig erweitert werden | Infos mit Strich trennen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Bildplatzhalter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7"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2133600"/>
            <a:ext cx="9144000" cy="30099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1400">
                <a:uFillTx/>
              </a:defRPr>
            </a:lvl1pPr>
          </a:lstStyle>
          <a:p>
            <a:endParaRPr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8"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1600200"/>
            <a:ext cx="8508999" cy="495780"/>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stStyle>
          <a:p>
            <a:pPr lvl="0"/>
            <a:r>
              <a:rPr dirty="0" lang="de-DE" noProof="0">
                <a:uFillTx/>
              </a:rPr>
              <a:t>Inhalt durch Klicken bearbeiten</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Bilder formatfüllen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Bild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4"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600200"/>
            <a:ext cx="9144000" cy="354329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nSpc>
                <a:spcPct val="114000"/>
              </a:lnSpc>
              <a:defRPr sz="1400">
                <a:uFillTx/>
              </a:defRPr>
            </a:lvl1pPr>
          </a:lstStyle>
          <a:p>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liennummer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6"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 and bod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Google Shape;18;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4450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 name="Google Shape;19;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lvl1pPr indent="-342900" lvl="0" marL="457200">
              <a:spcBef>
                <a:spcPts val="0"/>
              </a:spcBef>
              <a:spcAft>
                <a:spcPts val="0"/>
              </a:spcAft>
              <a:buSzPts val="1800"/>
              <a:buChar char="●"/>
              <a:defRPr>
                <a:uFillTx/>
              </a:defRPr>
            </a:lvl1pPr>
            <a:lvl2pPr indent="-317500" lvl="1" marL="914400">
              <a:spcBef>
                <a:spcPts val="1600"/>
              </a:spcBef>
              <a:spcAft>
                <a:spcPts val="0"/>
              </a:spcAft>
              <a:buSzPts val="1400"/>
              <a:buChar char="○"/>
              <a:defRPr>
                <a:uFillTx/>
              </a:defRPr>
            </a:lvl2pPr>
            <a:lvl3pPr indent="-317500" lvl="2" marL="1371600">
              <a:spcBef>
                <a:spcPts val="1600"/>
              </a:spcBef>
              <a:spcAft>
                <a:spcPts val="0"/>
              </a:spcAft>
              <a:buSzPts val="1400"/>
              <a:buChar char="■"/>
              <a:defRPr>
                <a:uFillTx/>
              </a:defRPr>
            </a:lvl3pPr>
            <a:lvl4pPr indent="-317500" lvl="3" marL="1828800">
              <a:spcBef>
                <a:spcPts val="1600"/>
              </a:spcBef>
              <a:spcAft>
                <a:spcPts val="0"/>
              </a:spcAft>
              <a:buSzPts val="1400"/>
              <a:buChar char="●"/>
              <a:defRPr>
                <a:uFillTx/>
              </a:defRPr>
            </a:lvl4pPr>
            <a:lvl5pPr indent="-317500" lvl="4" marL="2286000">
              <a:spcBef>
                <a:spcPts val="1600"/>
              </a:spcBef>
              <a:spcAft>
                <a:spcPts val="0"/>
              </a:spcAft>
              <a:buSzPts val="1400"/>
              <a:buChar char="○"/>
              <a:defRPr>
                <a:uFillTx/>
              </a:defRPr>
            </a:lvl5pPr>
            <a:lvl6pPr indent="-317500" lvl="5" marL="2743200">
              <a:spcBef>
                <a:spcPts val="1600"/>
              </a:spcBef>
              <a:spcAft>
                <a:spcPts val="0"/>
              </a:spcAft>
              <a:buSzPts val="1400"/>
              <a:buChar char="■"/>
              <a:defRPr>
                <a:uFillTx/>
              </a:defRPr>
            </a:lvl6pPr>
            <a:lvl7pPr indent="-317500" lvl="6" marL="3200400">
              <a:spcBef>
                <a:spcPts val="1600"/>
              </a:spcBef>
              <a:spcAft>
                <a:spcPts val="0"/>
              </a:spcAft>
              <a:buSzPts val="1400"/>
              <a:buChar char="●"/>
              <a:defRPr>
                <a:uFillTx/>
              </a:defRPr>
            </a:lvl7pPr>
            <a:lvl8pPr indent="-317500" lvl="7" marL="3657600">
              <a:spcBef>
                <a:spcPts val="1600"/>
              </a:spcBef>
              <a:spcAft>
                <a:spcPts val="0"/>
              </a:spcAft>
              <a:buSzPts val="1400"/>
              <a:buChar char="○"/>
              <a:defRPr>
                <a:uFillTx/>
              </a:defRPr>
            </a:lvl8pPr>
            <a:lvl9pPr indent="-317500" lvl="8" marL="4114800">
              <a:spcBef>
                <a:spcPts val="1600"/>
              </a:spcBef>
              <a:spcAft>
                <a:spcPts val="1600"/>
              </a:spcAft>
              <a:buSzPts val="1400"/>
              <a:buChar char="■"/>
              <a:defRPr>
                <a:uFillTx/>
              </a:defRPr>
            </a:lvl9pPr>
          </a:lstStyle>
          <a:p>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 name="Google Shape;20;p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GB">
                <a:uFillTx/>
              </a:rPr>
              <a:t>‹Nr.›</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Kapiteltrenn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1231106"/>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baseline="0" dirty="0" lang="de-DE" noProof="0" sz="2500">
                <a:solidFill>
                  <a:schemeClr val="bg1"/>
                </a:solidFill>
                <a:uFillTx/>
              </a:defRPr>
            </a:lvl1pPr>
          </a:lstStyle>
          <a:p>
            <a:pPr lvl="0"/>
            <a:r>
              <a:rPr dirty="0" lang="de-DE" noProof="0">
                <a:uFillTx/>
              </a:rPr>
              <a:t>Präsentationsmuster</a:t>
            </a:r>
            <a:br>
              <a:rPr dirty="0" lang="de-DE" noProof="0">
                <a:uFillTx/>
              </a:rPr>
            </a:br>
            <a:br>
              <a:rPr dirty="0" lang="de-DE" noProof="0">
                <a:uFillTx/>
              </a:rPr>
            </a:br>
            <a:r>
              <a:rPr dirty="0" lang="de-DE" noProof="0">
                <a:uFillTx/>
              </a:rPr>
              <a:t>kann auch als </a:t>
            </a:r>
            <a:r>
              <a:rPr dirty="0" err="1" lang="de-DE" noProof="0">
                <a:uFillTx/>
              </a:rPr>
              <a:t>Kapiteltrenner</a:t>
            </a:r>
            <a:r>
              <a:rPr dirty="0" lang="de-DE" noProof="0">
                <a:uFillTx/>
              </a:rPr>
              <a:t> verwendet werden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ußzeile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Kapiteltrenn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1231106"/>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solidFill>
                  <a:schemeClr val="bg1"/>
                </a:solidFill>
                <a:uFillTx/>
              </a:defRPr>
            </a:lvl1pPr>
          </a:lstStyle>
          <a:p>
            <a:pPr lvl="0"/>
            <a:r>
              <a:rPr dirty="0" lang="de-DE" noProof="0">
                <a:uFillTx/>
              </a:rPr>
              <a:t>Präsentationsmuster</a:t>
            </a:r>
            <a:br>
              <a:rPr dirty="0" lang="de-DE" noProof="0">
                <a:uFillTx/>
              </a:rPr>
            </a:br>
            <a:br>
              <a:rPr dirty="0" lang="de-DE" noProof="0">
                <a:uFillTx/>
              </a:rPr>
            </a:br>
            <a:r>
              <a:rPr dirty="0" lang="de-DE" noProof="0">
                <a:uFillTx/>
              </a:rPr>
              <a:t>kann auch als </a:t>
            </a:r>
            <a:r>
              <a:rPr dirty="0" err="1" lang="de-DE" noProof="0">
                <a:uFillTx/>
              </a:rPr>
              <a:t>Kapiteltrenner</a:t>
            </a:r>
            <a:r>
              <a:rPr dirty="0" lang="de-DE" noProof="0">
                <a:uFillTx/>
              </a:rPr>
              <a:t> verwendet werden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liennummer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bg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ußzeilen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bg1"/>
                </a:solidFill>
                <a:uFillTx/>
              </a:defRPr>
            </a:lvl1p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Star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376238"/>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ts val="3200"/>
              </a:lnSpc>
              <a:defRPr dirty="0" lang="de-DE" noProof="0" sz="2500">
                <a:solidFill>
                  <a:schemeClr val="bg1"/>
                </a:solidFill>
                <a:uFillTx/>
              </a:defRPr>
            </a:lvl1pPr>
          </a:lstStyle>
          <a:p>
            <a:pPr lvl="0"/>
            <a:r>
              <a:rPr dirty="0" lang="de-DE" noProof="0">
                <a:uFillTx/>
              </a:rPr>
              <a:t>Titel der Präsentation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0"/>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88" y="1484040"/>
            <a:ext cx="8508999" cy="955594"/>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50000"/>
              </a:lnSpc>
              <a:defRPr baseline="0" dirty="0" lang="de-DE" noProof="0" smtClean="0" sz="1600">
                <a:solidFill>
                  <a:schemeClr val="bg1"/>
                </a:solidFill>
                <a:uFillTx/>
              </a:defRPr>
            </a:lvl1pPr>
            <a:lvl2pPr>
              <a:defRPr dirty="0" lang="de-DE" noProof="0" smtClean="0">
                <a:uFillTx/>
              </a:defRPr>
            </a:lvl2pPr>
          </a:lstStyle>
          <a:p>
            <a:pPr lvl="0"/>
            <a:r>
              <a:rPr dirty="0" lang="de-DE" noProof="0">
                <a:uFillTx/>
              </a:rPr>
              <a:t>Referent</a:t>
            </a:r>
            <a:br>
              <a:rPr dirty="0" lang="de-DE" noProof="0">
                <a:uFillTx/>
              </a:rPr>
            </a:br>
            <a:r>
              <a:rPr dirty="0" lang="de-DE" noProof="0">
                <a:uFillTx/>
              </a:rPr>
              <a:t>Ort, Datum (Schreibweise: 00. Januar 2015)</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bg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ußzeile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a:solidFill>
                  <a:schemeClr val="bg1"/>
                </a:solidFill>
                <a:uFillTx/>
              </a:defRPr>
            </a:lvl1p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Star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376238"/>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ts val="3200"/>
              </a:lnSpc>
              <a:defRPr dirty="0" lang="de-DE" noProof="0" sz="2500">
                <a:solidFill>
                  <a:schemeClr val="tx1"/>
                </a:solidFill>
                <a:uFillTx/>
              </a:defRPr>
            </a:lvl1pPr>
          </a:lstStyle>
          <a:p>
            <a:pPr lvl="0"/>
            <a:r>
              <a:rPr dirty="0" lang="de-DE" noProof="0">
                <a:uFillTx/>
              </a:rPr>
              <a:t>Titel der Präsentation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0"/>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88" y="1484040"/>
            <a:ext cx="8508999" cy="955594"/>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50000"/>
              </a:lnSpc>
              <a:defRPr baseline="0" dirty="0" lang="de-DE" noProof="0" smtClean="0" sz="1400">
                <a:solidFill>
                  <a:srgbClr val="000000"/>
                </a:solidFill>
                <a:uFillTx/>
              </a:defRPr>
            </a:lvl1pPr>
            <a:lvl2pPr>
              <a:defRPr dirty="0" lang="de-DE" noProof="0" smtClean="0">
                <a:uFillTx/>
              </a:defRPr>
            </a:lvl2pPr>
          </a:lstStyle>
          <a:p>
            <a:pPr lvl="0"/>
            <a:r>
              <a:rPr dirty="0" lang="de-DE" noProof="0">
                <a:uFillTx/>
              </a:rPr>
              <a:t>Referent</a:t>
            </a:r>
            <a:br>
              <a:rPr dirty="0" lang="de-DE" noProof="0">
                <a:uFillTx/>
              </a:rPr>
            </a:br>
            <a:r>
              <a:rPr dirty="0" lang="de-DE" noProof="0">
                <a:uFillTx/>
              </a:rPr>
              <a:t>Ort, Datum (Schreibweise: 00. Januar 2015)</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Rechteck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userDrawn="1"/>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47635" y="4806203"/>
            <a:ext cx="575236" cy="268941"/>
          </a:xfrm>
          <a:prstGeom prst="rect">
            <a:avLst/>
          </a:prstGeom>
          <a:solidFill>
            <a:schemeClr val="bg1"/>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lIns="91440" numCol="1" rIns="91440" rtlCol="0" tIns="45720" vert="horz" wrap="square">
            <a:prstTxWarp prst="textNoShape">
              <a:avLst/>
            </a:prstTxWarp>
          </a:bodyPr>
          <a:lstStyle/>
          <a:p>
            <a:pPr algn="r" defTabSz="914400" eaLnBrk="0" fontAlgn="base" hangingPunct="0" indent="0" latinLnBrk="0" marL="0" marR="0" rtl="0">
              <a:lnSpc>
                <a:spcPct val="100000"/>
              </a:lnSpc>
              <a:spcBef>
                <a:spcPct val="0"/>
              </a:spcBef>
              <a:spcAft>
                <a:spcPct val="0"/>
              </a:spcAft>
              <a:buFontTx/>
              <a:buNone/>
            </a:pPr>
            <a:endParaRPr b="0" baseline="0" cap="none" i="0" kumimoji="0" lang="de-DE" normalizeH="0" strike="noStrike" sz="2000" u="none">
              <a:ln>
                <a:noFill/>
              </a:ln>
              <a:solidFill>
                <a:schemeClr val="tx1"/>
              </a:solidFill>
              <a:effectLst/>
              <a:uFillTx/>
              <a:latin charset="0" pitchFamily="34"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liennummer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ußzeilen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Star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0"/>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88" y="1484040"/>
            <a:ext cx="8508999" cy="955594"/>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50000"/>
              </a:lnSpc>
              <a:defRPr baseline="0" dirty="0" lang="de-DE" noProof="0" smtClean="0" sz="1400">
                <a:uFillTx/>
              </a:defRPr>
            </a:lvl1pPr>
            <a:lvl2pPr>
              <a:defRPr dirty="0" lang="de-DE" noProof="0" smtClean="0">
                <a:uFillTx/>
              </a:defRPr>
            </a:lvl2pPr>
          </a:lstStyle>
          <a:p>
            <a:pPr lvl="0"/>
            <a:r>
              <a:rPr dirty="0" lang="de-DE" noProof="0">
                <a:uFillTx/>
              </a:rPr>
              <a:t>Referent</a:t>
            </a:r>
            <a:br>
              <a:rPr dirty="0" lang="de-DE" noProof="0">
                <a:uFillTx/>
              </a:rPr>
            </a:br>
            <a:r>
              <a:rPr dirty="0" lang="de-DE" noProof="0">
                <a:uFillTx/>
              </a:rPr>
              <a:t>Ort, Datum (Schreibweise: 00. Januar 2015)</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 name="Rechteck 1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userDrawn="1"/>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8347635" y="4806203"/>
            <a:ext cx="575236" cy="268941"/>
          </a:xfrm>
          <a:prstGeom prst="rect">
            <a:avLst/>
          </a:prstGeom>
          <a:solidFill>
            <a:schemeClr val="bg1"/>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lIns="91440" numCol="1" rIns="91440" rtlCol="0" tIns="45720" vert="horz" wrap="square">
            <a:prstTxWarp prst="textNoShape">
              <a:avLst/>
            </a:prstTxWarp>
          </a:bodyPr>
          <a:lstStyle/>
          <a:p>
            <a:pPr algn="r" defTabSz="914400" eaLnBrk="0" fontAlgn="base" hangingPunct="0" indent="0" latinLnBrk="0" marL="0" marR="0" rtl="0">
              <a:lnSpc>
                <a:spcPct val="100000"/>
              </a:lnSpc>
              <a:spcBef>
                <a:spcPct val="0"/>
              </a:spcBef>
              <a:spcAft>
                <a:spcPct val="0"/>
              </a:spcAft>
              <a:buFontTx/>
              <a:buNone/>
            </a:pPr>
            <a:endParaRPr b="0" baseline="0" cap="none" i="0" kumimoji="0" lang="de-DE" normalizeH="0" strike="noStrike" sz="2000" u="none">
              <a:ln>
                <a:noFill/>
              </a:ln>
              <a:solidFill>
                <a:schemeClr val="tx1"/>
              </a:solidFill>
              <a:effectLst/>
              <a:uFillTx/>
              <a:latin charset="0" pitchFamily="34"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oliennummern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Inhal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1600200"/>
            <a:ext cx="8508999" cy="3095625"/>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vl2pPr>
              <a:lnSpc>
                <a:spcPct val="114000"/>
              </a:lnSpc>
              <a:defRPr dirty="0" lang="de-DE" noProof="0" smtClean="0" sz="1400">
                <a:uFillTx/>
              </a:defRPr>
            </a:lvl2pPr>
            <a:lvl3pPr>
              <a:defRPr sz="1400">
                <a:uFillTx/>
              </a:defRPr>
            </a:lvl3pPr>
          </a:lstStyle>
          <a:p>
            <a:pPr lvl="0"/>
            <a:r>
              <a:rPr dirty="0" lang="de-DE" noProof="0">
                <a:uFillTx/>
              </a:rPr>
              <a:t>Inhalt durch Klicken bearbeiten</a:t>
            </a:r>
          </a:p>
          <a:p>
            <a:pPr lvl="1"/>
            <a:r>
              <a:rPr dirty="0" lang="de-DE" noProof="0">
                <a:uFillTx/>
              </a:rPr>
              <a:t>Zweite Ebene</a:t>
            </a:r>
          </a:p>
          <a:p>
            <a:pPr lvl="2"/>
            <a:r>
              <a:rPr dirty="0" lang="de-DE" noProof="0">
                <a:uFillTx/>
              </a:rPr>
              <a:t>Dritte Ebene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lIns="0" rIns="0"/>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ußzeile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Inhalt +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useBgFill="1">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2143125"/>
            <a:ext cx="8508999" cy="2543175"/>
          </a:xfrm>
          <a:prstGeom prst="rect">
            <a:avLst/>
          </a:prstGeom>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vl2pPr>
              <a:lnSpc>
                <a:spcPct val="114000"/>
              </a:lnSpc>
              <a:defRPr dirty="0" lang="de-DE" noProof="0" smtClean="0" sz="1400">
                <a:uFillTx/>
              </a:defRPr>
            </a:lvl2pPr>
            <a:lvl3pPr>
              <a:defRPr baseline="0" sz="1400">
                <a:uFillTx/>
              </a:defRPr>
            </a:lvl3pPr>
          </a:lstStyle>
          <a:p>
            <a:pPr lvl="0"/>
            <a:r>
              <a:rPr dirty="0" lang="de-DE" noProof="0">
                <a:uFillTx/>
              </a:rPr>
              <a:t>Inhalt durch Klicken bearbeiten</a:t>
            </a:r>
          </a:p>
          <a:p>
            <a:pPr lvl="1"/>
            <a:r>
              <a:rPr dirty="0" lang="de-DE" noProof="0">
                <a:uFillTx/>
              </a:rPr>
              <a:t>Zweite Ebene</a:t>
            </a:r>
          </a:p>
          <a:p>
            <a:pPr lvl="2"/>
            <a:r>
              <a:rPr dirty="0" lang="de-DE" noProof="0">
                <a:uFillTx/>
              </a:rPr>
              <a:t>Dritte Ebene</a:t>
            </a:r>
          </a:p>
        </p:txBody>
      </p:sp>
      <p:sp useBgFill="1">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useBgFill="1">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useBgFill="1">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ußzeile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 useBgFill="1">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1600200"/>
            <a:ext cx="8508999" cy="505305"/>
          </a:xfrm>
          <a:prstGeom prst="rect">
            <a:avLst/>
          </a:prstGeom>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stStyle>
          <a:p>
            <a:pPr lvl="0"/>
            <a:r>
              <a:rPr dirty="0" lang="de-DE" noProof="0">
                <a:uFillTx/>
              </a:rPr>
              <a:t>Inhalt durch Klicken bearbeiten</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zwei Inhalt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4"/>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1" y="1602000"/>
            <a:ext cx="4180910" cy="3095626"/>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vl2pPr>
              <a:lnSpc>
                <a:spcPct val="114000"/>
              </a:lnSpc>
              <a:defRPr dirty="0" lang="de-DE" noProof="0" smtClean="0" sz="1400">
                <a:uFillTx/>
              </a:defRPr>
            </a:lvl2pPr>
            <a:lvl3pPr>
              <a:defRPr baseline="0" sz="1400">
                <a:uFillTx/>
              </a:defRPr>
            </a:lvl3pPr>
          </a:lstStyle>
          <a:p>
            <a:pPr lvl="0"/>
            <a:r>
              <a:rPr dirty="0" lang="de-DE" noProof="0">
                <a:uFillTx/>
              </a:rPr>
              <a:t>Inhalt durch Klicken bearbeiten</a:t>
            </a:r>
          </a:p>
          <a:p>
            <a:pPr lvl="1"/>
            <a:r>
              <a:rPr dirty="0" lang="de-DE" noProof="0">
                <a:uFillTx/>
              </a:rPr>
              <a:t>Zweite Ebene</a:t>
            </a:r>
          </a:p>
          <a:p>
            <a:pPr lvl="2"/>
            <a:r>
              <a:rPr dirty="0" lang="de-DE" noProof="0">
                <a:uFillTx/>
              </a:rPr>
              <a:t>Dritte Ebene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5"/>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7179" y="1602000"/>
            <a:ext cx="4180910" cy="3095626"/>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vl2pPr>
              <a:lnSpc>
                <a:spcPct val="114000"/>
              </a:lnSpc>
              <a:defRPr dirty="0" lang="de-DE" noProof="0" smtClean="0" sz="1400">
                <a:uFillTx/>
              </a:defRPr>
            </a:lvl2pPr>
            <a:lvl3pPr>
              <a:defRPr baseline="0" sz="1400">
                <a:uFillTx/>
              </a:defRPr>
            </a:lvl3pPr>
          </a:lstStyle>
          <a:p>
            <a:pPr lvl="0"/>
            <a:r>
              <a:rPr dirty="0" lang="de-DE" noProof="0">
                <a:uFillTx/>
              </a:rPr>
              <a:t>Inhalt durch Klicken bearbeiten</a:t>
            </a:r>
          </a:p>
          <a:p>
            <a:pPr lvl="1"/>
            <a:r>
              <a:rPr dirty="0" lang="de-DE" noProof="0">
                <a:uFillTx/>
              </a:rPr>
              <a:t>Zweite Ebene</a:t>
            </a:r>
          </a:p>
          <a:p>
            <a:pPr lvl="2"/>
            <a:r>
              <a:rPr dirty="0" lang="de-DE" noProof="0">
                <a:uFillTx/>
              </a:rPr>
              <a:t>Dritte Ebene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baseline="0"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liennummernplatzhalt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6"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ußzeilen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7"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a:uFillTx/>
              </a:rPr>
              <a:t>Dr. rer. nat. Erika Mustermann (TUM) | kann beliebig erweitert werden | Infos mit Strich trennen</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Zwei Inhalte +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 name="Text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1600200"/>
            <a:ext cx="8508999" cy="495780"/>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stStyle>
          <a:p>
            <a:pPr lvl="0"/>
            <a:r>
              <a:rPr dirty="0" lang="de-DE" noProof="0">
                <a:uFillTx/>
              </a:rPr>
              <a:t>Inhalt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oliennummer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Fußzeilenplatzhalter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6"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noProof="0">
                <a:uFillTx/>
              </a:rPr>
              <a:t>Dr. rer. nat. Erika Mustermann (TUM) | kann beliebig erweitert werden | Infos mit Strich trennen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Inhaltsplatzhalter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8" sz="quarte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6992" y="2148752"/>
            <a:ext cx="4188333" cy="254707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lIns="0" rIns="0"/>
          <a:lstStyle>
            <a:lvl1pPr>
              <a:defRPr dirty="0" kern="1200" lang="de-DE" noProof="0" smtClean="0" sz="1400">
                <a:solidFill>
                  <a:schemeClr val="tx1"/>
                </a:solidFill>
                <a:uFillTx/>
                <a:latin typeface="+mn-lt"/>
                <a:ea typeface="+mn-ea"/>
                <a:cs typeface="+mn-cs"/>
              </a:defRPr>
            </a:lvl1pPr>
            <a:lvl2pPr>
              <a:defRPr sz="1400">
                <a:uFillTx/>
              </a:defRPr>
            </a:lvl2pPr>
            <a:lvl3pPr>
              <a:defRPr baseline="0" sz="1400">
                <a:uFillTx/>
              </a:defRPr>
            </a:lvl3pPr>
          </a:lstStyle>
          <a:p>
            <a:pPr lvl="0"/>
            <a:r>
              <a:rPr dirty="0" lang="de-DE">
                <a:uFillTx/>
              </a:rPr>
              <a:t>Textmasterformate durch Klicken bearbeiten</a:t>
            </a:r>
          </a:p>
          <a:p>
            <a:pPr lvl="1"/>
            <a:r>
              <a:rPr dirty="0" lang="de-DE">
                <a:uFillTx/>
              </a:rPr>
              <a:t>Zweite Ebene</a:t>
            </a:r>
          </a:p>
          <a:p>
            <a:pPr lvl="2"/>
            <a:r>
              <a:rPr dirty="0" lang="de-DE">
                <a:uFillTx/>
              </a:rPr>
              <a:t>Dritte Ebene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Bild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4"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2148840"/>
            <a:ext cx="4180392" cy="2546911"/>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nSpc>
                <a:spcPct val="114000"/>
              </a:lnSpc>
              <a:defRPr sz="1400">
                <a:uFillTx/>
              </a:defRPr>
            </a:lvl1pPr>
          </a:lstStyle>
          <a:p>
            <a:endParaRPr dirty="0" lang="de-DE">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p:cSld name="Zwei Inhalte + Text (Hintergrun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Rechteck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userDrawn="1"/>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auto">
          <a:xfrm>
            <a:off x="0" y="2152650"/>
            <a:ext cx="9144000" cy="2990850"/>
          </a:xfrm>
          <a:prstGeom prst="rect">
            <a:avLst/>
          </a:prstGeom>
          <a:solidFill>
            <a:schemeClr val="bg1">
              <a:lumMod val="95000"/>
            </a:schemeClr>
          </a:solidFill>
          <a:ln algn="ctr" cap="flat" cmpd="sng" w="9525">
            <a:noFill/>
            <a:prstDash val="solid"/>
            <a:round/>
            <a:headEnd len="med" type="none" w="med"/>
            <a:tailEnd len="med" type="none" w="med"/>
          </a:ln>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lIns="91440" numCol="1" rIns="91440" rtlCol="0" tIns="45720" vert="horz" wrap="square">
            <a:prstTxWarp prst="textNoShape">
              <a:avLst/>
            </a:prstTxWarp>
          </a:bodyPr>
          <a:lstStyle/>
          <a:p>
            <a:pPr algn="r" eaLnBrk="0" hangingPunct="0"/>
            <a:endParaRPr lang="de-DE" sz="1000">
              <a:uFillTx/>
              <a:latin charset="0" pitchFamily="34"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Titel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972000"/>
            <a:ext cx="8508999" cy="410369"/>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spAutoFit/>
          </a:bodyPr>
          <a:lstStyle>
            <a:lvl1pPr>
              <a:lnSpc>
                <a:spcPts val="3200"/>
              </a:lnSpc>
              <a:defRPr dirty="0" lang="de-DE" noProof="0" sz="2500">
                <a:uFillTx/>
              </a:defRPr>
            </a:lvl1pPr>
          </a:lstStyle>
          <a:p>
            <a:pPr lvl="0"/>
            <a:r>
              <a:rPr dirty="0" lang="de-DE" noProof="0">
                <a:uFillTx/>
              </a:rPr>
              <a:t>Titel durch Klicken bearbeiten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oliennummernplatzhalt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Fußzeilenplatzhalter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6"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de-DE" noProof="0">
                <a:uFillTx/>
              </a:rPr>
              <a:t>Dr. rer. nat. Erika Mustermann (TUM) | kann beliebig erweitert werden | Infos mit Strich trennen</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Inhaltsplatzhalter 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8" sz="quarte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6992" y="2152650"/>
            <a:ext cx="4197858" cy="255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lIns="0" rIns="0"/>
          <a:lstStyle>
            <a:lvl1pPr>
              <a:defRPr dirty="0" kern="1200" lang="de-DE" noProof="0" smtClean="0" sz="1400">
                <a:solidFill>
                  <a:schemeClr val="tx1"/>
                </a:solidFill>
                <a:uFillTx/>
                <a:latin typeface="+mn-lt"/>
                <a:ea typeface="+mn-ea"/>
                <a:cs typeface="+mn-cs"/>
              </a:defRPr>
            </a:lvl1pPr>
            <a:lvl2pPr>
              <a:defRPr sz="1400">
                <a:uFillTx/>
              </a:defRPr>
            </a:lvl2pPr>
            <a:lvl3pPr>
              <a:defRPr baseline="0" sz="1400">
                <a:uFillTx/>
              </a:defRPr>
            </a:lvl3pPr>
          </a:lstStyle>
          <a:p>
            <a:pPr lvl="0"/>
            <a:r>
              <a:rPr dirty="0" lang="de-DE">
                <a:uFillTx/>
              </a:rPr>
              <a:t>Textmasterformate durch Klicken bearbeiten</a:t>
            </a:r>
          </a:p>
          <a:p>
            <a:pPr lvl="1"/>
            <a:r>
              <a:rPr dirty="0" lang="de-DE">
                <a:uFillTx/>
              </a:rPr>
              <a:t>Zweite Ebene</a:t>
            </a:r>
          </a:p>
          <a:p>
            <a:pPr lvl="2"/>
            <a:r>
              <a:rPr dirty="0" lang="de-DE">
                <a:uFillTx/>
              </a:rPr>
              <a:t>Dritte Ebene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Bild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4" sz="quarter"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48200" y="2143125"/>
            <a:ext cx="4180392" cy="254317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nSpc>
                <a:spcPct val="114000"/>
              </a:lnSpc>
              <a:defRPr sz="1400">
                <a:uFillTx/>
              </a:defRPr>
            </a:lvl1pPr>
          </a:lstStyle>
          <a:p>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Textplatzhalt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hasCustomPrompt="1" idx="19"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1600200"/>
            <a:ext cx="8508999" cy="495780"/>
          </a:xfrm>
          <a:prstGeom prst="rect">
            <a:avLst/>
          </a:prstGeom>
          <a:noFill/>
          <a:ln w="9525">
            <a:noFill/>
            <a:miter lim="800000"/>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0" compatLnSpc="1" lIns="0" numCol="1" rIns="0" tIns="0" vert="horz" wrap="square">
            <a:prstTxWarp prst="textNoShape">
              <a:avLst/>
            </a:prstTxWarp>
          </a:bodyPr>
          <a:lstStyle>
            <a:lvl1pPr>
              <a:lnSpc>
                <a:spcPct val="114000"/>
              </a:lnSpc>
              <a:defRPr dirty="0" lang="de-DE" noProof="0" smtClean="0" sz="1400">
                <a:uFillTx/>
              </a:defRPr>
            </a:lvl1pPr>
          </a:lstStyle>
          <a:p>
            <a:pPr lvl="0"/>
            <a:r>
              <a:rPr dirty="0" lang="de-DE" noProof="0">
                <a:uFillTx/>
              </a:rPr>
              <a:t>Inhalt durch Klicken bearbeiten</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Masters/_rels/slideMaster1.xml.rels><?xml version="1.0" standalone="yes" ?><Relationships xmlns="http://schemas.openxmlformats.org/package/2006/relationships"><Relationship Id="rId1" Target="../media/image1.wmf" Type="http://schemas.openxmlformats.org/officeDocument/2006/relationships/image"></Relationship><Relationship Id="rId2" Target="../slideLayouts/slideLayout1.xml" Type="http://schemas.openxmlformats.org/officeDocument/2006/relationships/slideLayout"></Relationship><Relationship Id="rId3" Target="../theme/theme1.xml" Type="http://schemas.openxmlformats.org/officeDocument/2006/relationships/theme"></Relationship></Relationships>
</file>

<file path=ppt/slideMasters/_rels/slideMaster2.xml.rels><?xml version="1.0" standalone="yes" ?><Relationships xmlns="http://schemas.openxmlformats.org/package/2006/relationships"><Relationship Id="rId1" Target="../media/image2.jpeg" Type="http://schemas.openxmlformats.org/officeDocument/2006/relationships/image"></Relationship><Relationship Id="rId2" Target="../media/image3.emf" Type="http://schemas.openxmlformats.org/officeDocument/2006/relationships/image"></Relationship><Relationship Id="rId3" Target="../slideLayouts/slideLayout2.xml" Type="http://schemas.openxmlformats.org/officeDocument/2006/relationships/slideLayout"></Relationship><Relationship Id="rId4" Target="../theme/theme2.xml" Type="http://schemas.openxmlformats.org/officeDocument/2006/relationships/theme"></Relationship></Relationships>
</file>

<file path=ppt/slideMasters/_rels/slideMaster3.xml.rels><?xml version="1.0" standalone="yes" ?><Relationships xmlns="http://schemas.openxmlformats.org/package/2006/relationships"><Relationship Id="rId1" Target="../media/image1.wmf" Type="http://schemas.openxmlformats.org/officeDocument/2006/relationships/image"></Relationship><Relationship Id="rId2" Target="../slideLayouts/slideLayout3.xml" Type="http://schemas.openxmlformats.org/officeDocument/2006/relationships/slideLayout"></Relationship><Relationship Id="rId3" Target="../theme/theme3.xml" Type="http://schemas.openxmlformats.org/officeDocument/2006/relationships/theme"></Relationship></Relationships>
</file>

<file path=ppt/slideMasters/_rels/slideMaster4.xml.rels><?xml version="1.0" standalone="yes" ?><Relationships xmlns="http://schemas.openxmlformats.org/package/2006/relationships"><Relationship Id="rId1" Target="../media/image1.wmf" Type="http://schemas.openxmlformats.org/officeDocument/2006/relationships/image"></Relationship><Relationship Id="rId2" Target="../slideLayouts/slideLayout4.xml" Type="http://schemas.openxmlformats.org/officeDocument/2006/relationships/slideLayout"></Relationship><Relationship Id="rId3" Target="../slideLayouts/slideLayout5.xml" Type="http://schemas.openxmlformats.org/officeDocument/2006/relationships/slideLayout"></Relationship><Relationship Id="rId4" Target="../slideLayouts/slideLayout6.xml" Type="http://schemas.openxmlformats.org/officeDocument/2006/relationships/slideLayout"></Relationship><Relationship Id="rId5" Target="../slideLayouts/slideLayout7.xml" Type="http://schemas.openxmlformats.org/officeDocument/2006/relationships/slideLayout"></Relationship><Relationship Id="rId6" Target="../slideLayouts/slideLayout8.xml" Type="http://schemas.openxmlformats.org/officeDocument/2006/relationships/slideLayout"></Relationship><Relationship Id="rId7" Target="../slideLayouts/slideLayout9.xml" Type="http://schemas.openxmlformats.org/officeDocument/2006/relationships/slideLayout"></Relationship><Relationship Id="rId8" Target="../slideLayouts/slideLayout10.xml" Type="http://schemas.openxmlformats.org/officeDocument/2006/relationships/slideLayout"></Relationship><Relationship Id="rId9" Target="../slideLayouts/slideLayout11.xml" Type="http://schemas.openxmlformats.org/officeDocument/2006/relationships/slideLayout"></Relationship><Relationship Id="rId10" Target="../slideLayouts/slideLayout12.xml" Type="http://schemas.openxmlformats.org/officeDocument/2006/relationships/slideLayout"></Relationship><Relationship Id="rId11" Target="../theme/theme4.xml" Type="http://schemas.openxmlformats.org/officeDocument/2006/relationships/theme"></Relationship></Relationships>
</file>

<file path=ppt/slideMasters/_rels/slideMaster5.xml.rels><?xml version="1.0" standalone="yes" ?><Relationships xmlns="http://schemas.openxmlformats.org/package/2006/relationships"><Relationship Id="rId1" Target="../media/image3.emf" Type="http://schemas.openxmlformats.org/officeDocument/2006/relationships/image"></Relationship><Relationship Id="rId2" Target="../slideLayouts/slideLayout13.xml" Type="http://schemas.openxmlformats.org/officeDocument/2006/relationships/slideLayout"></Relationship><Relationship Id="rId3" Target="../theme/theme5.xml" Type="http://schemas.openxmlformats.org/officeDocument/2006/relationships/theme"></Relationship></Relationships>
</file>

<file path=ppt/slideMasters/_rels/slideMaster6.xml.rels><?xml version="1.0" standalone="yes" ?><Relationships xmlns="http://schemas.openxmlformats.org/package/2006/relationships"><Relationship Id="rId1" Target="../media/image3.emf" Type="http://schemas.openxmlformats.org/officeDocument/2006/relationships/image"></Relationship><Relationship Id="rId2" Target="../slideLayouts/slideLayout14.xml" Type="http://schemas.openxmlformats.org/officeDocument/2006/relationships/slideLayout"></Relationship><Relationship Id="rId3" Target="../theme/theme6.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7829538" cy="28851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tx1"/>
                </a:solidFill>
                <a:uFillTx/>
              </a:defRPr>
            </a:lvl1pPr>
          </a:lstStyle>
          <a:p>
            <a:r>
              <a:rPr lang="de-DE">
                <a:uFillTx/>
              </a:rPr>
              <a:t>Dr. rer. nat. Erika Mustermann (TUM) | kann beliebig erweitert werden | Infos mit Strich trennen</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0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tx1"/>
                </a:solidFill>
                <a:uFillTx/>
              </a:defRPr>
            </a:lvl1pPr>
          </a:lstStyle>
          <a:p>
            <a:fld id="{CE58CB1E-F828-4F11-99E0-327109AF9DA4}" type="slidenum">
              <a:rPr lang="de-DE" smtClean="0">
                <a:uFillTx/>
              </a:rPr>
              <a:pPr/>
              <a:t>‹Nr.›</a:t>
            </a:fld>
            <a:endParaRPr dirty="0" lang="de-DE">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5" name="Bild 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userDrawn="1"/>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218800" y="324000"/>
            <a:ext cx="604774" cy="318516"/>
          </a:xfrm>
          <a:prstGeom prst="rect">
            <a:avLst/>
          </a:prstGeom>
        </p:spPr>
      </p:pic>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2" id="2147483661"/>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1" fontAlgn="base" hangingPunct="1" rtl="0">
        <a:lnSpc>
          <a:spcPct val="125000"/>
        </a:lnSpc>
        <a:spcBef>
          <a:spcPct val="0"/>
        </a:spcBef>
        <a:spcAft>
          <a:spcPct val="0"/>
        </a:spcAft>
        <a:defRPr b="0" kern="1200" sz="2200">
          <a:solidFill>
            <a:schemeClr val="tx1"/>
          </a:solidFill>
          <a:uFillTx/>
          <a:latin typeface="+mj-lt"/>
          <a:ea typeface="+mj-ea"/>
          <a:cs typeface="+mj-cs"/>
        </a:defRPr>
      </a:lvl1pPr>
      <a:lvl2pPr algn="l" eaLnBrk="1" fontAlgn="base" hangingPunct="1" rtl="0">
        <a:spcBef>
          <a:spcPct val="0"/>
        </a:spcBef>
        <a:spcAft>
          <a:spcPct val="0"/>
        </a:spcAft>
        <a:defRPr b="1" sz="2000">
          <a:solidFill>
            <a:schemeClr val="tx2"/>
          </a:solidFill>
          <a:uFillTx/>
          <a:latin charset="0" typeface="Arial"/>
          <a:cs charset="0" typeface="Arial"/>
        </a:defRPr>
      </a:lvl2pPr>
      <a:lvl3pPr algn="l" eaLnBrk="1" fontAlgn="base" hangingPunct="1" rtl="0">
        <a:spcBef>
          <a:spcPct val="0"/>
        </a:spcBef>
        <a:spcAft>
          <a:spcPct val="0"/>
        </a:spcAft>
        <a:defRPr b="1" sz="2000">
          <a:solidFill>
            <a:schemeClr val="tx2"/>
          </a:solidFill>
          <a:uFillTx/>
          <a:latin charset="0" typeface="Arial"/>
          <a:cs charset="0" typeface="Arial"/>
        </a:defRPr>
      </a:lvl3pPr>
      <a:lvl4pPr algn="l" eaLnBrk="1" fontAlgn="base" hangingPunct="1" rtl="0">
        <a:spcBef>
          <a:spcPct val="0"/>
        </a:spcBef>
        <a:spcAft>
          <a:spcPct val="0"/>
        </a:spcAft>
        <a:defRPr b="1" sz="2000">
          <a:solidFill>
            <a:schemeClr val="tx2"/>
          </a:solidFill>
          <a:uFillTx/>
          <a:latin charset="0" typeface="Arial"/>
          <a:cs charset="0" typeface="Arial"/>
        </a:defRPr>
      </a:lvl4pPr>
      <a:lvl5pPr algn="l" eaLnBrk="1" fontAlgn="base" hangingPunct="1" rtl="0">
        <a:spcBef>
          <a:spcPct val="0"/>
        </a:spcBef>
        <a:spcAft>
          <a:spcPct val="0"/>
        </a:spcAft>
        <a:defRPr b="1" sz="2000">
          <a:solidFill>
            <a:schemeClr val="tx2"/>
          </a:solidFill>
          <a:uFillTx/>
          <a:latin charset="0" typeface="Arial"/>
          <a:cs charset="0" typeface="Arial"/>
        </a:defRPr>
      </a:lvl5pPr>
      <a:lvl6pPr algn="l" eaLnBrk="1" fontAlgn="base" hangingPunct="1" marL="457200" rtl="0">
        <a:spcBef>
          <a:spcPct val="0"/>
        </a:spcBef>
        <a:spcAft>
          <a:spcPct val="0"/>
        </a:spcAft>
        <a:defRPr b="1" sz="2000">
          <a:solidFill>
            <a:schemeClr val="tx2"/>
          </a:solidFill>
          <a:uFillTx/>
          <a:latin charset="0" typeface="Arial"/>
          <a:cs charset="0" typeface="Arial"/>
        </a:defRPr>
      </a:lvl6pPr>
      <a:lvl7pPr algn="l" eaLnBrk="1" fontAlgn="base" hangingPunct="1" marL="914400" rtl="0">
        <a:spcBef>
          <a:spcPct val="0"/>
        </a:spcBef>
        <a:spcAft>
          <a:spcPct val="0"/>
        </a:spcAft>
        <a:defRPr b="1" sz="2000">
          <a:solidFill>
            <a:schemeClr val="tx2"/>
          </a:solidFill>
          <a:uFillTx/>
          <a:latin charset="0" typeface="Arial"/>
          <a:cs charset="0" typeface="Arial"/>
        </a:defRPr>
      </a:lvl7pPr>
      <a:lvl8pPr algn="l" eaLnBrk="1" fontAlgn="base" hangingPunct="1" marL="1371600" rtl="0">
        <a:spcBef>
          <a:spcPct val="0"/>
        </a:spcBef>
        <a:spcAft>
          <a:spcPct val="0"/>
        </a:spcAft>
        <a:defRPr b="1" sz="2000">
          <a:solidFill>
            <a:schemeClr val="tx2"/>
          </a:solidFill>
          <a:uFillTx/>
          <a:latin charset="0" typeface="Arial"/>
          <a:cs charset="0" typeface="Arial"/>
        </a:defRPr>
      </a:lvl8pPr>
      <a:lvl9pPr algn="l" eaLnBrk="1" fontAlgn="base" hangingPunct="1"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1" fontAlgn="base" hangingPunct="1" rtl="0">
        <a:lnSpc>
          <a:spcPct val="100000"/>
        </a:lnSpc>
        <a:spcBef>
          <a:spcPct val="0"/>
        </a:spcBef>
        <a:spcAft>
          <a:spcPct val="0"/>
        </a:spcAft>
        <a:defRPr kern="1200" sz="1600">
          <a:solidFill>
            <a:schemeClr val="tx1"/>
          </a:solidFill>
          <a:uFillTx/>
          <a:latin typeface="+mn-lt"/>
          <a:ea typeface="+mn-ea"/>
          <a:cs typeface="+mn-cs"/>
        </a:defRPr>
      </a:lvl1pPr>
      <a:lvl2pPr algn="l" eaLnBrk="1" fontAlgn="base" hangingPunct="1"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1" fontAlgn="base" hangingPunct="1"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1" fontAlgn="base" hangingPunct="1"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1" fontAlgn="base" hangingPunct="1"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 name="Textfeld 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713330" y="4922462"/>
            <a:ext cx="1115376" cy="21050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nchorCtr="0" bIns="0" lIns="0" rIns="0" rtlCol="0" tIns="0" wrap="square">
            <a:spAutoFit/>
          </a:bodyPr>
          <a:lstStyle/>
          <a:p>
            <a:pPr algn="r">
              <a:lnSpc>
                <a:spcPct val="114000"/>
              </a:lnSpc>
            </a:pPr>
            <a:fld id="{C51078C5-4710-4254-8001-F1C0900803FD}" type="slidenum">
              <a:rPr lang="de-DE" smtClean="0" sz="1200">
                <a:uFillTx/>
                <a:latin typeface="+mn-lt"/>
                <a:cs charset="0" pitchFamily="34" typeface="Arial"/>
              </a:rPr>
              <a:pPr algn="r">
                <a:lnSpc>
                  <a:spcPct val="114000"/>
                </a:lnSpc>
              </a:pPr>
              <a:t>‹Nr.›</a:t>
            </a:fld>
            <a:endParaRPr dirty="0" lang="de-DE" sz="1200">
              <a:uFillTx/>
              <a:latin typeface="+mn-lt"/>
              <a:cs charset="0" pitchFamily="34" typeface="Arial"/>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Fahnen_HG.jpg" id="5" name="Bild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cstate="screen"/>
          <a:srcRect b="10833" l="398" t="14167"/>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9144000" cy="5143500"/>
          </a:xfrm>
          <a:prstGeom prst="rect">
            <a:avLst/>
          </a:prstGeom>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7" name="Bild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218800" y="324000"/>
            <a:ext cx="599513" cy="320288"/>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0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bg1"/>
                </a:solidFill>
                <a:uFillTx/>
              </a:defRPr>
            </a:lvl1pPr>
          </a:lstStyle>
          <a:p>
            <a:fld id="{CE58CB1E-F828-4F11-99E0-327109AF9DA4}" type="slidenum">
              <a:rPr lang="de-DE" smtClean="0">
                <a:uFillTx/>
              </a:rPr>
              <a:pPr/>
              <a:t>‹Nr.›</a:t>
            </a:fld>
            <a:endParaRPr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646428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bg1"/>
                </a:solidFill>
                <a:uFillTx/>
              </a:defRPr>
            </a:lvl1pPr>
          </a:lstStyle>
          <a:p>
            <a:r>
              <a:rPr lang="de-DE">
                <a:uFillTx/>
              </a:rPr>
              <a:t>Dr. rer. nat. Erika Mustermann (TUM) | kann beliebig erweitert werden | Infos mit Strich trennen</a:t>
            </a:r>
            <a:endParaRPr dirty="0"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3" id="2147483663"/>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25000"/>
        </a:lnSpc>
        <a:spcBef>
          <a:spcPct val="0"/>
        </a:spcBef>
        <a:spcAft>
          <a:spcPct val="0"/>
        </a:spcAft>
        <a:defRPr b="0" kern="1200" sz="2200">
          <a:solidFill>
            <a:schemeClr val="tx1"/>
          </a:solidFill>
          <a:uFillTx/>
          <a:latin typeface="+mj-lt"/>
          <a:ea typeface="+mj-ea"/>
          <a:cs typeface="+mj-cs"/>
        </a:defRPr>
      </a:lvl1pPr>
      <a:lvl2pPr algn="l" eaLnBrk="0" fontAlgn="base" hangingPunct="0" rtl="0">
        <a:spcBef>
          <a:spcPct val="0"/>
        </a:spcBef>
        <a:spcAft>
          <a:spcPct val="0"/>
        </a:spcAft>
        <a:defRPr b="1" sz="2000">
          <a:solidFill>
            <a:schemeClr val="tx2"/>
          </a:solidFill>
          <a:uFillTx/>
          <a:latin charset="0" typeface="Arial"/>
          <a:cs charset="0" typeface="Arial"/>
        </a:defRPr>
      </a:lvl2pPr>
      <a:lvl3pPr algn="l" eaLnBrk="0" fontAlgn="base" hangingPunct="0" rtl="0">
        <a:spcBef>
          <a:spcPct val="0"/>
        </a:spcBef>
        <a:spcAft>
          <a:spcPct val="0"/>
        </a:spcAft>
        <a:defRPr b="1" sz="2000">
          <a:solidFill>
            <a:schemeClr val="tx2"/>
          </a:solidFill>
          <a:uFillTx/>
          <a:latin charset="0" typeface="Arial"/>
          <a:cs charset="0" typeface="Arial"/>
        </a:defRPr>
      </a:lvl3pPr>
      <a:lvl4pPr algn="l" eaLnBrk="0" fontAlgn="base" hangingPunct="0" rtl="0">
        <a:spcBef>
          <a:spcPct val="0"/>
        </a:spcBef>
        <a:spcAft>
          <a:spcPct val="0"/>
        </a:spcAft>
        <a:defRPr b="1" sz="2000">
          <a:solidFill>
            <a:schemeClr val="tx2"/>
          </a:solidFill>
          <a:uFillTx/>
          <a:latin charset="0" typeface="Arial"/>
          <a:cs charset="0" typeface="Arial"/>
        </a:defRPr>
      </a:lvl4pPr>
      <a:lvl5pPr algn="l" eaLnBrk="0" fontAlgn="base" hangingPunct="0" rtl="0">
        <a:spcBef>
          <a:spcPct val="0"/>
        </a:spcBef>
        <a:spcAft>
          <a:spcPct val="0"/>
        </a:spcAft>
        <a:defRPr b="1" sz="2000">
          <a:solidFill>
            <a:schemeClr val="tx2"/>
          </a:solidFill>
          <a:uFillTx/>
          <a:latin charset="0" typeface="Arial"/>
          <a:cs charset="0" typeface="Arial"/>
        </a:defRPr>
      </a:lvl5pPr>
      <a:lvl6pPr algn="l" fontAlgn="base" marL="457200" rtl="0">
        <a:spcBef>
          <a:spcPct val="0"/>
        </a:spcBef>
        <a:spcAft>
          <a:spcPct val="0"/>
        </a:spcAft>
        <a:defRPr b="1" sz="2000">
          <a:solidFill>
            <a:schemeClr val="tx2"/>
          </a:solidFill>
          <a:uFillTx/>
          <a:latin charset="0" typeface="Arial"/>
          <a:cs charset="0" typeface="Arial"/>
        </a:defRPr>
      </a:lvl6pPr>
      <a:lvl7pPr algn="l" fontAlgn="base" marL="914400" rtl="0">
        <a:spcBef>
          <a:spcPct val="0"/>
        </a:spcBef>
        <a:spcAft>
          <a:spcPct val="0"/>
        </a:spcAft>
        <a:defRPr b="1" sz="2000">
          <a:solidFill>
            <a:schemeClr val="tx2"/>
          </a:solidFill>
          <a:uFillTx/>
          <a:latin charset="0" typeface="Arial"/>
          <a:cs charset="0" typeface="Arial"/>
        </a:defRPr>
      </a:lvl7pPr>
      <a:lvl8pPr algn="l" fontAlgn="base" marL="1371600" rtl="0">
        <a:spcBef>
          <a:spcPct val="0"/>
        </a:spcBef>
        <a:spcAft>
          <a:spcPct val="0"/>
        </a:spcAft>
        <a:defRPr b="1" sz="2000">
          <a:solidFill>
            <a:schemeClr val="tx2"/>
          </a:solidFill>
          <a:uFillTx/>
          <a:latin charset="0" typeface="Arial"/>
          <a:cs charset="0" typeface="Arial"/>
        </a:defRPr>
      </a:lvl8pPr>
      <a:lvl9pPr algn="l" fontAlgn="base"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00000"/>
        </a:lnSpc>
        <a:spcBef>
          <a:spcPct val="0"/>
        </a:spcBef>
        <a:spcAft>
          <a:spcPct val="0"/>
        </a:spcAft>
        <a:defRPr kern="1200" sz="1600">
          <a:solidFill>
            <a:schemeClr val="tx1"/>
          </a:solidFill>
          <a:uFillTx/>
          <a:latin typeface="+mn-lt"/>
          <a:ea typeface="+mn-ea"/>
          <a:cs typeface="+mn-cs"/>
        </a:defRPr>
      </a:lvl1pPr>
      <a:lvl2pPr algn="l" eaLnBrk="0" fontAlgn="base" hangingPunct="0"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0" fontAlgn="base" hangingPunct="0"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0" fontAlgn="base" hangingPunct="0"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0" fontAlgn="base" hangingPunct="0"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Masters/slideMaster3.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0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tx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646428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tx1"/>
                </a:solidFill>
                <a:uFillTx/>
              </a:defRPr>
            </a:lvl1pPr>
          </a:lstStyle>
          <a:p>
            <a:r>
              <a:rPr lang="de-DE">
                <a:uFillTx/>
              </a:rPr>
              <a:t>Dr. rer. nat. Erika Mustermann (TUM) | kann beliebig erweitert werden | Infos mit Strich trennen</a:t>
            </a:r>
            <a:endParaRPr dirty="0" lang="en-US">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7" name="Bild 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218411" y="324000"/>
            <a:ext cx="604774" cy="318516"/>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extfeld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userDrawn="1"/>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506" y="321468"/>
            <a:ext cx="7160425" cy="346249"/>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ts val="900"/>
              </a:lnSpc>
            </a:pPr>
            <a:r>
              <a:rPr dirty="0" lang="de-DE" sz="800">
                <a:solidFill>
                  <a:schemeClr val="tx2"/>
                </a:solidFill>
                <a:uFillTx/>
                <a:latin typeface="+mn-lt"/>
              </a:rPr>
              <a:t>Lehrstuhl für Mustertechnik</a:t>
            </a:r>
          </a:p>
          <a:p>
            <a:pPr>
              <a:lnSpc>
                <a:spcPts val="900"/>
              </a:lnSpc>
            </a:pPr>
            <a:r>
              <a:rPr dirty="0" lang="de-DE" sz="800">
                <a:solidFill>
                  <a:schemeClr val="tx2"/>
                </a:solidFill>
                <a:uFillTx/>
                <a:latin typeface="+mn-lt"/>
              </a:rPr>
              <a:t>Fakultät für Musterverfahren</a:t>
            </a:r>
          </a:p>
          <a:p>
            <a:pPr>
              <a:lnSpc>
                <a:spcPts val="900"/>
              </a:lnSpc>
            </a:pPr>
            <a:r>
              <a:rPr dirty="0" lang="de-DE" sz="800">
                <a:solidFill>
                  <a:schemeClr val="tx2"/>
                </a:solidFill>
                <a:uFillTx/>
                <a:latin typeface="+mn-lt"/>
              </a:rPr>
              <a:t>Technische Universität</a:t>
            </a:r>
            <a:r>
              <a:rPr baseline="0" dirty="0" lang="de-DE" sz="800">
                <a:solidFill>
                  <a:schemeClr val="tx2"/>
                </a:solidFill>
                <a:uFillTx/>
                <a:latin typeface="+mn-lt"/>
              </a:rPr>
              <a:t> München</a:t>
            </a:r>
            <a:endParaRPr dirty="0" lang="de-DE" sz="800">
              <a:solidFill>
                <a:schemeClr val="tx2"/>
              </a:solidFill>
              <a:uFillTx/>
              <a:latin typeface="+mn-lt"/>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2" id="2147483667"/>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25000"/>
        </a:lnSpc>
        <a:spcBef>
          <a:spcPct val="0"/>
        </a:spcBef>
        <a:spcAft>
          <a:spcPct val="0"/>
        </a:spcAft>
        <a:defRPr b="0" kern="1200" sz="2200">
          <a:solidFill>
            <a:schemeClr val="tx1"/>
          </a:solidFill>
          <a:uFillTx/>
          <a:latin typeface="+mj-lt"/>
          <a:ea typeface="+mj-ea"/>
          <a:cs typeface="+mj-cs"/>
        </a:defRPr>
      </a:lvl1pPr>
      <a:lvl2pPr algn="l" eaLnBrk="0" fontAlgn="base" hangingPunct="0" rtl="0">
        <a:spcBef>
          <a:spcPct val="0"/>
        </a:spcBef>
        <a:spcAft>
          <a:spcPct val="0"/>
        </a:spcAft>
        <a:defRPr b="1" sz="2000">
          <a:solidFill>
            <a:schemeClr val="tx2"/>
          </a:solidFill>
          <a:uFillTx/>
          <a:latin charset="0" typeface="Arial"/>
          <a:cs charset="0" typeface="Arial"/>
        </a:defRPr>
      </a:lvl2pPr>
      <a:lvl3pPr algn="l" eaLnBrk="0" fontAlgn="base" hangingPunct="0" rtl="0">
        <a:spcBef>
          <a:spcPct val="0"/>
        </a:spcBef>
        <a:spcAft>
          <a:spcPct val="0"/>
        </a:spcAft>
        <a:defRPr b="1" sz="2000">
          <a:solidFill>
            <a:schemeClr val="tx2"/>
          </a:solidFill>
          <a:uFillTx/>
          <a:latin charset="0" typeface="Arial"/>
          <a:cs charset="0" typeface="Arial"/>
        </a:defRPr>
      </a:lvl3pPr>
      <a:lvl4pPr algn="l" eaLnBrk="0" fontAlgn="base" hangingPunct="0" rtl="0">
        <a:spcBef>
          <a:spcPct val="0"/>
        </a:spcBef>
        <a:spcAft>
          <a:spcPct val="0"/>
        </a:spcAft>
        <a:defRPr b="1" sz="2000">
          <a:solidFill>
            <a:schemeClr val="tx2"/>
          </a:solidFill>
          <a:uFillTx/>
          <a:latin charset="0" typeface="Arial"/>
          <a:cs charset="0" typeface="Arial"/>
        </a:defRPr>
      </a:lvl4pPr>
      <a:lvl5pPr algn="l" eaLnBrk="0" fontAlgn="base" hangingPunct="0" rtl="0">
        <a:spcBef>
          <a:spcPct val="0"/>
        </a:spcBef>
        <a:spcAft>
          <a:spcPct val="0"/>
        </a:spcAft>
        <a:defRPr b="1" sz="2000">
          <a:solidFill>
            <a:schemeClr val="tx2"/>
          </a:solidFill>
          <a:uFillTx/>
          <a:latin charset="0" typeface="Arial"/>
          <a:cs charset="0" typeface="Arial"/>
        </a:defRPr>
      </a:lvl5pPr>
      <a:lvl6pPr algn="l" fontAlgn="base" marL="457200" rtl="0">
        <a:spcBef>
          <a:spcPct val="0"/>
        </a:spcBef>
        <a:spcAft>
          <a:spcPct val="0"/>
        </a:spcAft>
        <a:defRPr b="1" sz="2000">
          <a:solidFill>
            <a:schemeClr val="tx2"/>
          </a:solidFill>
          <a:uFillTx/>
          <a:latin charset="0" typeface="Arial"/>
          <a:cs charset="0" typeface="Arial"/>
        </a:defRPr>
      </a:lvl6pPr>
      <a:lvl7pPr algn="l" fontAlgn="base" marL="914400" rtl="0">
        <a:spcBef>
          <a:spcPct val="0"/>
        </a:spcBef>
        <a:spcAft>
          <a:spcPct val="0"/>
        </a:spcAft>
        <a:defRPr b="1" sz="2000">
          <a:solidFill>
            <a:schemeClr val="tx2"/>
          </a:solidFill>
          <a:uFillTx/>
          <a:latin charset="0" typeface="Arial"/>
          <a:cs charset="0" typeface="Arial"/>
        </a:defRPr>
      </a:lvl7pPr>
      <a:lvl8pPr algn="l" fontAlgn="base" marL="1371600" rtl="0">
        <a:spcBef>
          <a:spcPct val="0"/>
        </a:spcBef>
        <a:spcAft>
          <a:spcPct val="0"/>
        </a:spcAft>
        <a:defRPr b="1" sz="2000">
          <a:solidFill>
            <a:schemeClr val="tx2"/>
          </a:solidFill>
          <a:uFillTx/>
          <a:latin charset="0" typeface="Arial"/>
          <a:cs charset="0" typeface="Arial"/>
        </a:defRPr>
      </a:lvl8pPr>
      <a:lvl9pPr algn="l" fontAlgn="base"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00000"/>
        </a:lnSpc>
        <a:spcBef>
          <a:spcPct val="0"/>
        </a:spcBef>
        <a:spcAft>
          <a:spcPct val="0"/>
        </a:spcAft>
        <a:defRPr kern="1200" sz="1600">
          <a:solidFill>
            <a:schemeClr val="tx1"/>
          </a:solidFill>
          <a:uFillTx/>
          <a:latin typeface="+mn-lt"/>
          <a:ea typeface="+mn-ea"/>
          <a:cs typeface="+mn-cs"/>
        </a:defRPr>
      </a:lvl1pPr>
      <a:lvl2pPr algn="l" eaLnBrk="0" fontAlgn="base" hangingPunct="0"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0" fontAlgn="base" hangingPunct="0"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0" fontAlgn="base" hangingPunct="0"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0" fontAlgn="base" hangingPunct="0"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Masters/slideMaster4.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3" name="Bild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218411" y="324000"/>
            <a:ext cx="604774" cy="318516"/>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74"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tx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646428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tx1"/>
                </a:solidFill>
                <a:uFillTx/>
              </a:defRPr>
            </a:lvl1pPr>
          </a:lstStyle>
          <a:p>
            <a:r>
              <a:rPr lang="de-DE">
                <a:uFillTx/>
              </a:rPr>
              <a:t>Dr. rer. nat. Erika Mustermann (TUM) | kann beliebig erweitert werden | Infos mit Strich trennen</a:t>
            </a:r>
            <a:endParaRPr dirty="0"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2" id="2147483673"/>
    <p:sldLayoutId r:id="rId3" id="2147483674"/>
    <p:sldLayoutId r:id="rId4" id="2147483675"/>
    <p:sldLayoutId r:id="rId5" id="2147483676"/>
    <p:sldLayoutId r:id="rId6" id="2147483677"/>
    <p:sldLayoutId r:id="rId7" id="2147483678"/>
    <p:sldLayoutId r:id="rId8" id="2147483679"/>
    <p:sldLayoutId r:id="rId9" id="2147483680"/>
    <p:sldLayoutId r:id="rId10" id="2147483681"/>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25000"/>
        </a:lnSpc>
        <a:spcBef>
          <a:spcPct val="0"/>
        </a:spcBef>
        <a:spcAft>
          <a:spcPct val="0"/>
        </a:spcAft>
        <a:defRPr b="0" kern="1200" sz="2500">
          <a:solidFill>
            <a:schemeClr val="tx1"/>
          </a:solidFill>
          <a:uFillTx/>
          <a:latin typeface="+mj-lt"/>
          <a:ea typeface="+mj-ea"/>
          <a:cs typeface="+mj-cs"/>
        </a:defRPr>
      </a:lvl1pPr>
      <a:lvl2pPr algn="l" eaLnBrk="0" fontAlgn="base" hangingPunct="0" rtl="0">
        <a:spcBef>
          <a:spcPct val="0"/>
        </a:spcBef>
        <a:spcAft>
          <a:spcPct val="0"/>
        </a:spcAft>
        <a:defRPr b="1" sz="2000">
          <a:solidFill>
            <a:schemeClr val="tx2"/>
          </a:solidFill>
          <a:uFillTx/>
          <a:latin charset="0" typeface="Arial"/>
          <a:cs charset="0" typeface="Arial"/>
        </a:defRPr>
      </a:lvl2pPr>
      <a:lvl3pPr algn="l" eaLnBrk="0" fontAlgn="base" hangingPunct="0" rtl="0">
        <a:spcBef>
          <a:spcPct val="0"/>
        </a:spcBef>
        <a:spcAft>
          <a:spcPct val="0"/>
        </a:spcAft>
        <a:defRPr b="1" sz="2000">
          <a:solidFill>
            <a:schemeClr val="tx2"/>
          </a:solidFill>
          <a:uFillTx/>
          <a:latin charset="0" typeface="Arial"/>
          <a:cs charset="0" typeface="Arial"/>
        </a:defRPr>
      </a:lvl3pPr>
      <a:lvl4pPr algn="l" eaLnBrk="0" fontAlgn="base" hangingPunct="0" rtl="0">
        <a:spcBef>
          <a:spcPct val="0"/>
        </a:spcBef>
        <a:spcAft>
          <a:spcPct val="0"/>
        </a:spcAft>
        <a:defRPr b="1" sz="2000">
          <a:solidFill>
            <a:schemeClr val="tx2"/>
          </a:solidFill>
          <a:uFillTx/>
          <a:latin charset="0" typeface="Arial"/>
          <a:cs charset="0" typeface="Arial"/>
        </a:defRPr>
      </a:lvl4pPr>
      <a:lvl5pPr algn="l" eaLnBrk="0" fontAlgn="base" hangingPunct="0" rtl="0">
        <a:spcBef>
          <a:spcPct val="0"/>
        </a:spcBef>
        <a:spcAft>
          <a:spcPct val="0"/>
        </a:spcAft>
        <a:defRPr b="1" sz="2000">
          <a:solidFill>
            <a:schemeClr val="tx2"/>
          </a:solidFill>
          <a:uFillTx/>
          <a:latin charset="0" typeface="Arial"/>
          <a:cs charset="0" typeface="Arial"/>
        </a:defRPr>
      </a:lvl5pPr>
      <a:lvl6pPr algn="l" fontAlgn="base" marL="457200" rtl="0">
        <a:spcBef>
          <a:spcPct val="0"/>
        </a:spcBef>
        <a:spcAft>
          <a:spcPct val="0"/>
        </a:spcAft>
        <a:defRPr b="1" sz="2000">
          <a:solidFill>
            <a:schemeClr val="tx2"/>
          </a:solidFill>
          <a:uFillTx/>
          <a:latin charset="0" typeface="Arial"/>
          <a:cs charset="0" typeface="Arial"/>
        </a:defRPr>
      </a:lvl6pPr>
      <a:lvl7pPr algn="l" fontAlgn="base" marL="914400" rtl="0">
        <a:spcBef>
          <a:spcPct val="0"/>
        </a:spcBef>
        <a:spcAft>
          <a:spcPct val="0"/>
        </a:spcAft>
        <a:defRPr b="1" sz="2000">
          <a:solidFill>
            <a:schemeClr val="tx2"/>
          </a:solidFill>
          <a:uFillTx/>
          <a:latin charset="0" typeface="Arial"/>
          <a:cs charset="0" typeface="Arial"/>
        </a:defRPr>
      </a:lvl7pPr>
      <a:lvl8pPr algn="l" fontAlgn="base" marL="1371600" rtl="0">
        <a:spcBef>
          <a:spcPct val="0"/>
        </a:spcBef>
        <a:spcAft>
          <a:spcPct val="0"/>
        </a:spcAft>
        <a:defRPr b="1" sz="2000">
          <a:solidFill>
            <a:schemeClr val="tx2"/>
          </a:solidFill>
          <a:uFillTx/>
          <a:latin charset="0" typeface="Arial"/>
          <a:cs charset="0" typeface="Arial"/>
        </a:defRPr>
      </a:lvl8pPr>
      <a:lvl9pPr algn="l" fontAlgn="base"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00000"/>
        </a:lnSpc>
        <a:spcBef>
          <a:spcPct val="0"/>
        </a:spcBef>
        <a:spcAft>
          <a:spcPct val="0"/>
        </a:spcAft>
        <a:defRPr kern="1200" sz="1600">
          <a:solidFill>
            <a:schemeClr val="tx1"/>
          </a:solidFill>
          <a:uFillTx/>
          <a:latin typeface="+mn-lt"/>
          <a:ea typeface="+mn-ea"/>
          <a:cs typeface="+mn-cs"/>
        </a:defRPr>
      </a:lvl1pPr>
      <a:lvl2pPr algn="l" eaLnBrk="0" fontAlgn="base" hangingPunct="0"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0" fontAlgn="base" hangingPunct="0"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0" fontAlgn="base" hangingPunct="0"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0" fontAlgn="base" hangingPunct="0"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Masters/slideMaster5.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Rechteck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hidden">
          <a:xfrm>
            <a:off x="0" y="0"/>
            <a:ext cx="9144000" cy="5143500"/>
          </a:xfrm>
          <a:prstGeom prst="rect">
            <a:avLst/>
          </a:prstGeom>
          <a:ln>
            <a:noFill/>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p>
            <a:pPr algn="ctr">
              <a:lnSpc>
                <a:spcPct val="114000"/>
              </a:lnSpc>
            </a:pPr>
            <a:endParaRPr dirty="0" lang="de-DE">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4" name="Bild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black">
          <a:xfrm>
            <a:off x="8218800" y="324000"/>
            <a:ext cx="599513" cy="320288"/>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0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bg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646428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bg1"/>
                </a:solidFill>
                <a:uFillTx/>
              </a:defRPr>
            </a:lvl1pPr>
          </a:lstStyle>
          <a:p>
            <a:r>
              <a:rPr lang="de-DE">
                <a:uFillTx/>
              </a:rPr>
              <a:t>Dr. rer. nat. Erika Mustermann (TUM) | kann beliebig erweitert werden | Infos mit Strich trennen</a:t>
            </a:r>
            <a:endParaRPr dirty="0"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2" id="2147483689"/>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25000"/>
        </a:lnSpc>
        <a:spcBef>
          <a:spcPct val="0"/>
        </a:spcBef>
        <a:spcAft>
          <a:spcPct val="0"/>
        </a:spcAft>
        <a:defRPr b="0" kern="1200" sz="2200">
          <a:solidFill>
            <a:schemeClr val="tx1"/>
          </a:solidFill>
          <a:uFillTx/>
          <a:latin typeface="+mj-lt"/>
          <a:ea typeface="+mj-ea"/>
          <a:cs typeface="+mj-cs"/>
        </a:defRPr>
      </a:lvl1pPr>
      <a:lvl2pPr algn="l" eaLnBrk="0" fontAlgn="base" hangingPunct="0" rtl="0">
        <a:spcBef>
          <a:spcPct val="0"/>
        </a:spcBef>
        <a:spcAft>
          <a:spcPct val="0"/>
        </a:spcAft>
        <a:defRPr b="1" sz="2000">
          <a:solidFill>
            <a:schemeClr val="tx2"/>
          </a:solidFill>
          <a:uFillTx/>
          <a:latin charset="0" typeface="Arial"/>
          <a:cs charset="0" typeface="Arial"/>
        </a:defRPr>
      </a:lvl2pPr>
      <a:lvl3pPr algn="l" eaLnBrk="0" fontAlgn="base" hangingPunct="0" rtl="0">
        <a:spcBef>
          <a:spcPct val="0"/>
        </a:spcBef>
        <a:spcAft>
          <a:spcPct val="0"/>
        </a:spcAft>
        <a:defRPr b="1" sz="2000">
          <a:solidFill>
            <a:schemeClr val="tx2"/>
          </a:solidFill>
          <a:uFillTx/>
          <a:latin charset="0" typeface="Arial"/>
          <a:cs charset="0" typeface="Arial"/>
        </a:defRPr>
      </a:lvl3pPr>
      <a:lvl4pPr algn="l" eaLnBrk="0" fontAlgn="base" hangingPunct="0" rtl="0">
        <a:spcBef>
          <a:spcPct val="0"/>
        </a:spcBef>
        <a:spcAft>
          <a:spcPct val="0"/>
        </a:spcAft>
        <a:defRPr b="1" sz="2000">
          <a:solidFill>
            <a:schemeClr val="tx2"/>
          </a:solidFill>
          <a:uFillTx/>
          <a:latin charset="0" typeface="Arial"/>
          <a:cs charset="0" typeface="Arial"/>
        </a:defRPr>
      </a:lvl4pPr>
      <a:lvl5pPr algn="l" eaLnBrk="0" fontAlgn="base" hangingPunct="0" rtl="0">
        <a:spcBef>
          <a:spcPct val="0"/>
        </a:spcBef>
        <a:spcAft>
          <a:spcPct val="0"/>
        </a:spcAft>
        <a:defRPr b="1" sz="2000">
          <a:solidFill>
            <a:schemeClr val="tx2"/>
          </a:solidFill>
          <a:uFillTx/>
          <a:latin charset="0" typeface="Arial"/>
          <a:cs charset="0" typeface="Arial"/>
        </a:defRPr>
      </a:lvl5pPr>
      <a:lvl6pPr algn="l" fontAlgn="base" marL="457200" rtl="0">
        <a:spcBef>
          <a:spcPct val="0"/>
        </a:spcBef>
        <a:spcAft>
          <a:spcPct val="0"/>
        </a:spcAft>
        <a:defRPr b="1" sz="2000">
          <a:solidFill>
            <a:schemeClr val="tx2"/>
          </a:solidFill>
          <a:uFillTx/>
          <a:latin charset="0" typeface="Arial"/>
          <a:cs charset="0" typeface="Arial"/>
        </a:defRPr>
      </a:lvl6pPr>
      <a:lvl7pPr algn="l" fontAlgn="base" marL="914400" rtl="0">
        <a:spcBef>
          <a:spcPct val="0"/>
        </a:spcBef>
        <a:spcAft>
          <a:spcPct val="0"/>
        </a:spcAft>
        <a:defRPr b="1" sz="2000">
          <a:solidFill>
            <a:schemeClr val="tx2"/>
          </a:solidFill>
          <a:uFillTx/>
          <a:latin charset="0" typeface="Arial"/>
          <a:cs charset="0" typeface="Arial"/>
        </a:defRPr>
      </a:lvl7pPr>
      <a:lvl8pPr algn="l" fontAlgn="base" marL="1371600" rtl="0">
        <a:spcBef>
          <a:spcPct val="0"/>
        </a:spcBef>
        <a:spcAft>
          <a:spcPct val="0"/>
        </a:spcAft>
        <a:defRPr b="1" sz="2000">
          <a:solidFill>
            <a:schemeClr val="tx2"/>
          </a:solidFill>
          <a:uFillTx/>
          <a:latin charset="0" typeface="Arial"/>
          <a:cs charset="0" typeface="Arial"/>
        </a:defRPr>
      </a:lvl8pPr>
      <a:lvl9pPr algn="l" fontAlgn="base"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00000"/>
        </a:lnSpc>
        <a:spcBef>
          <a:spcPct val="0"/>
        </a:spcBef>
        <a:spcAft>
          <a:spcPct val="0"/>
        </a:spcAft>
        <a:defRPr kern="1200" sz="1600">
          <a:solidFill>
            <a:schemeClr val="tx1"/>
          </a:solidFill>
          <a:uFillTx/>
          <a:latin typeface="+mn-lt"/>
          <a:ea typeface="+mn-ea"/>
          <a:cs typeface="+mn-cs"/>
        </a:defRPr>
      </a:lvl1pPr>
      <a:lvl2pPr algn="l" eaLnBrk="0" fontAlgn="base" hangingPunct="0"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0" fontAlgn="base" hangingPunct="0"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0" fontAlgn="base" hangingPunct="0"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0" fontAlgn="base" hangingPunct="0"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Masters/slideMaster6.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Rechteck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hidden">
          <a:xfrm>
            <a:off x="0" y="0"/>
            <a:ext cx="9144000" cy="5143500"/>
          </a:xfrm>
          <a:prstGeom prst="rect">
            <a:avLst/>
          </a:prstGeom>
          <a:solidFill>
            <a:schemeClr val="tx1"/>
          </a:solidFill>
          <a:ln>
            <a:noFill/>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p>
            <a:pPr algn="ctr">
              <a:lnSpc>
                <a:spcPct val="114000"/>
              </a:lnSpc>
            </a:pPr>
            <a:endParaRPr dirty="0" lang="de-DE">
              <a:solidFill>
                <a:schemeClr val="bg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20150416 tum logo blau png final.png" id="4" name="Bild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1"/>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bwMode="black">
          <a:xfrm>
            <a:off x="8218800" y="324000"/>
            <a:ext cx="599513" cy="320288"/>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Foliennummernplatzhalt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774934" y="4854985"/>
            <a:ext cx="205200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r">
              <a:defRPr sz="1100">
                <a:solidFill>
                  <a:schemeClr val="bg1"/>
                </a:solidFill>
                <a:uFillTx/>
              </a:defRPr>
            </a:lvl1pPr>
          </a:lstStyle>
          <a:p>
            <a:fld id="{CE58CB1E-F828-4F11-99E0-327109AF9DA4}" type="slidenum">
              <a:rPr lang="de-DE" smtClean="0">
                <a:uFillTx/>
              </a:rPr>
              <a:pPr/>
              <a:t>‹Nr.›</a:t>
            </a:fld>
            <a:endParaRPr dirty="0" lang="de-DE">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 name="Fußzeilenplatzhalt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162" y="4854985"/>
            <a:ext cx="6464280" cy="2738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0" rIns="0" rtlCol="0" tIns="45720" vert="horz"/>
          <a:lstStyle>
            <a:lvl1pPr algn="l">
              <a:defRPr sz="1100">
                <a:solidFill>
                  <a:schemeClr val="bg1"/>
                </a:solidFill>
                <a:uFillTx/>
              </a:defRPr>
            </a:lvl1pPr>
          </a:lstStyle>
          <a:p>
            <a:r>
              <a:rPr lang="de-DE">
                <a:uFillTx/>
              </a:rPr>
              <a:t>Dr. rer. nat. Erika Mustermann (TUM) | kann beliebig erweitert werden | Infos mit Strich trennen</a:t>
            </a:r>
            <a:endParaRPr dirty="0"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2" id="2147483707"/>
  </p:sldLayoutIdLst>
  <p:hf dt="0" hdr="0"/>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25000"/>
        </a:lnSpc>
        <a:spcBef>
          <a:spcPct val="0"/>
        </a:spcBef>
        <a:spcAft>
          <a:spcPct val="0"/>
        </a:spcAft>
        <a:defRPr b="0" kern="1200" sz="2200">
          <a:solidFill>
            <a:schemeClr val="tx1"/>
          </a:solidFill>
          <a:uFillTx/>
          <a:latin typeface="+mj-lt"/>
          <a:ea typeface="+mj-ea"/>
          <a:cs typeface="+mj-cs"/>
        </a:defRPr>
      </a:lvl1pPr>
      <a:lvl2pPr algn="l" eaLnBrk="0" fontAlgn="base" hangingPunct="0" rtl="0">
        <a:spcBef>
          <a:spcPct val="0"/>
        </a:spcBef>
        <a:spcAft>
          <a:spcPct val="0"/>
        </a:spcAft>
        <a:defRPr b="1" sz="2000">
          <a:solidFill>
            <a:schemeClr val="tx2"/>
          </a:solidFill>
          <a:uFillTx/>
          <a:latin charset="0" typeface="Arial"/>
          <a:cs charset="0" typeface="Arial"/>
        </a:defRPr>
      </a:lvl2pPr>
      <a:lvl3pPr algn="l" eaLnBrk="0" fontAlgn="base" hangingPunct="0" rtl="0">
        <a:spcBef>
          <a:spcPct val="0"/>
        </a:spcBef>
        <a:spcAft>
          <a:spcPct val="0"/>
        </a:spcAft>
        <a:defRPr b="1" sz="2000">
          <a:solidFill>
            <a:schemeClr val="tx2"/>
          </a:solidFill>
          <a:uFillTx/>
          <a:latin charset="0" typeface="Arial"/>
          <a:cs charset="0" typeface="Arial"/>
        </a:defRPr>
      </a:lvl3pPr>
      <a:lvl4pPr algn="l" eaLnBrk="0" fontAlgn="base" hangingPunct="0" rtl="0">
        <a:spcBef>
          <a:spcPct val="0"/>
        </a:spcBef>
        <a:spcAft>
          <a:spcPct val="0"/>
        </a:spcAft>
        <a:defRPr b="1" sz="2000">
          <a:solidFill>
            <a:schemeClr val="tx2"/>
          </a:solidFill>
          <a:uFillTx/>
          <a:latin charset="0" typeface="Arial"/>
          <a:cs charset="0" typeface="Arial"/>
        </a:defRPr>
      </a:lvl4pPr>
      <a:lvl5pPr algn="l" eaLnBrk="0" fontAlgn="base" hangingPunct="0" rtl="0">
        <a:spcBef>
          <a:spcPct val="0"/>
        </a:spcBef>
        <a:spcAft>
          <a:spcPct val="0"/>
        </a:spcAft>
        <a:defRPr b="1" sz="2000">
          <a:solidFill>
            <a:schemeClr val="tx2"/>
          </a:solidFill>
          <a:uFillTx/>
          <a:latin charset="0" typeface="Arial"/>
          <a:cs charset="0" typeface="Arial"/>
        </a:defRPr>
      </a:lvl5pPr>
      <a:lvl6pPr algn="l" fontAlgn="base" marL="457200" rtl="0">
        <a:spcBef>
          <a:spcPct val="0"/>
        </a:spcBef>
        <a:spcAft>
          <a:spcPct val="0"/>
        </a:spcAft>
        <a:defRPr b="1" sz="2000">
          <a:solidFill>
            <a:schemeClr val="tx2"/>
          </a:solidFill>
          <a:uFillTx/>
          <a:latin charset="0" typeface="Arial"/>
          <a:cs charset="0" typeface="Arial"/>
        </a:defRPr>
      </a:lvl6pPr>
      <a:lvl7pPr algn="l" fontAlgn="base" marL="914400" rtl="0">
        <a:spcBef>
          <a:spcPct val="0"/>
        </a:spcBef>
        <a:spcAft>
          <a:spcPct val="0"/>
        </a:spcAft>
        <a:defRPr b="1" sz="2000">
          <a:solidFill>
            <a:schemeClr val="tx2"/>
          </a:solidFill>
          <a:uFillTx/>
          <a:latin charset="0" typeface="Arial"/>
          <a:cs charset="0" typeface="Arial"/>
        </a:defRPr>
      </a:lvl7pPr>
      <a:lvl8pPr algn="l" fontAlgn="base" marL="1371600" rtl="0">
        <a:spcBef>
          <a:spcPct val="0"/>
        </a:spcBef>
        <a:spcAft>
          <a:spcPct val="0"/>
        </a:spcAft>
        <a:defRPr b="1" sz="2000">
          <a:solidFill>
            <a:schemeClr val="tx2"/>
          </a:solidFill>
          <a:uFillTx/>
          <a:latin charset="0" typeface="Arial"/>
          <a:cs charset="0" typeface="Arial"/>
        </a:defRPr>
      </a:lvl8pPr>
      <a:lvl9pPr algn="l" fontAlgn="base" marL="1828800" rtl="0">
        <a:spcBef>
          <a:spcPct val="0"/>
        </a:spcBef>
        <a:spcAft>
          <a:spcPct val="0"/>
        </a:spcAft>
        <a:defRPr b="1" sz="2000">
          <a:solidFill>
            <a:schemeClr val="tx2"/>
          </a:solidFill>
          <a:uFillTx/>
          <a:latin charset="0" typeface="Arial"/>
          <a:cs charset="0" typeface="Arial"/>
        </a:defRPr>
      </a:lvl9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eaLnBrk="0" fontAlgn="base" hangingPunct="0" rtl="0">
        <a:lnSpc>
          <a:spcPct val="100000"/>
        </a:lnSpc>
        <a:spcBef>
          <a:spcPct val="0"/>
        </a:spcBef>
        <a:spcAft>
          <a:spcPct val="0"/>
        </a:spcAft>
        <a:defRPr kern="1200" sz="1600">
          <a:solidFill>
            <a:schemeClr val="tx1"/>
          </a:solidFill>
          <a:uFillTx/>
          <a:latin typeface="+mn-lt"/>
          <a:ea typeface="+mn-ea"/>
          <a:cs typeface="+mn-cs"/>
        </a:defRPr>
      </a:lvl1pPr>
      <a:lvl2pPr algn="l" eaLnBrk="0" fontAlgn="base" hangingPunct="0" indent="-176213" marL="176213" rtl="0">
        <a:lnSpc>
          <a:spcPct val="100000"/>
        </a:lnSpc>
        <a:spcBef>
          <a:spcPct val="0"/>
        </a:spcBef>
        <a:spcAft>
          <a:spcPct val="0"/>
        </a:spcAft>
        <a:buFont charset="0" typeface="Arial"/>
        <a:buChar char="•"/>
        <a:defRPr kern="1200" sz="1600">
          <a:solidFill>
            <a:schemeClr val="tx1"/>
          </a:solidFill>
          <a:uFillTx/>
          <a:latin typeface="+mn-lt"/>
          <a:ea typeface="+mn-ea"/>
          <a:cs typeface="+mn-cs"/>
        </a:defRPr>
      </a:lvl2pPr>
      <a:lvl3pPr algn="l" eaLnBrk="0" fontAlgn="base" hangingPunct="0" indent="-184150" marL="3603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3pPr>
      <a:lvl4pPr algn="l" eaLnBrk="0" fontAlgn="base" hangingPunct="0" indent="-177800" marL="538163"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4pPr>
      <a:lvl5pPr algn="l" eaLnBrk="0" fontAlgn="base" hangingPunct="0" indent="-176213" marL="714375" rtl="0">
        <a:lnSpc>
          <a:spcPct val="125000"/>
        </a:lnSpc>
        <a:spcBef>
          <a:spcPct val="0"/>
        </a:spcBef>
        <a:spcAft>
          <a:spcPct val="0"/>
        </a:spcAft>
        <a:buFont charset="2" pitchFamily="18" typeface="Symbol"/>
        <a:buChar char="-"/>
        <a:defRPr kern="1200" sz="1400">
          <a:solidFill>
            <a:schemeClr val="tx1"/>
          </a:solidFill>
          <a:uFillTx/>
          <a:latin typeface="+mn-lt"/>
          <a:ea typeface="+mn-ea"/>
          <a:cs typeface="+mn-cs"/>
        </a:defRPr>
      </a:lvl5pPr>
      <a:lvl6pPr algn="l" defTabSz="914400" eaLnBrk="1" hangingPunct="1" indent="-228600" latinLnBrk="0" marL="2514600" rtl="0">
        <a:spcBef>
          <a:spcPct val="20000"/>
        </a:spcBef>
        <a:buFont charset="0" pitchFamily="34" typeface="Arial"/>
        <a:buChar char="•"/>
        <a:defRPr kern="1200" sz="2000">
          <a:solidFill>
            <a:schemeClr val="tx1"/>
          </a:solidFill>
          <a:uFillTx/>
          <a:latin typeface="+mn-lt"/>
          <a:ea typeface="+mn-ea"/>
          <a:cs typeface="+mn-cs"/>
        </a:defRPr>
      </a:lvl6pPr>
      <a:lvl7pPr algn="l" defTabSz="914400" eaLnBrk="1" hangingPunct="1" indent="-228600" latinLnBrk="0" marL="2971800" rtl="0">
        <a:spcBef>
          <a:spcPct val="20000"/>
        </a:spcBef>
        <a:buFont charset="0" pitchFamily="34" typeface="Arial"/>
        <a:buChar char="•"/>
        <a:defRPr kern="1200" sz="2000">
          <a:solidFill>
            <a:schemeClr val="tx1"/>
          </a:solidFill>
          <a:uFillTx/>
          <a:latin typeface="+mn-lt"/>
          <a:ea typeface="+mn-ea"/>
          <a:cs typeface="+mn-cs"/>
        </a:defRPr>
      </a:lvl7pPr>
      <a:lvl8pPr algn="l" defTabSz="914400" eaLnBrk="1" hangingPunct="1" indent="-228600" latinLnBrk="0" marL="3429000" rtl="0">
        <a:spcBef>
          <a:spcPct val="20000"/>
        </a:spcBef>
        <a:buFont charset="0" pitchFamily="34" typeface="Arial"/>
        <a:buChar char="•"/>
        <a:defRPr kern="1200" sz="2000">
          <a:solidFill>
            <a:schemeClr val="tx1"/>
          </a:solidFill>
          <a:uFillTx/>
          <a:latin typeface="+mn-lt"/>
          <a:ea typeface="+mn-ea"/>
          <a:cs typeface="+mn-cs"/>
        </a:defRPr>
      </a:lvl8pPr>
      <a:lvl9pPr algn="l" defTabSz="914400" eaLnBrk="1" hangingPunct="1" indent="-228600" latinLnBrk="0" marL="3886200" rtl="0">
        <a:spcBef>
          <a:spcPct val="20000"/>
        </a:spcBef>
        <a:buFont charset="0" pitchFamily="34" typeface="Arial"/>
        <a:buChar char="•"/>
        <a:defRPr kern="1200" sz="20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de-DE">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xml" Type="http://schemas.openxmlformats.org/officeDocument/2006/relationships/notesSlide"></Relationship><Relationship Id="rId3" Target="../media/image4.jpeg" Type="http://schemas.openxmlformats.org/officeDocument/2006/relationships/image"></Relationship></Relationships>
</file>

<file path=ppt/slides/_rels/slide10.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0.xml" Type="http://schemas.openxmlformats.org/officeDocument/2006/relationships/notesSlide"></Relationship><Relationship Id="rId3" Target="https://www.reddit.com/r/Blizzard/comments/bz0lm3/keanu_reeves_would_make_an_excellent_younger_jim/" TargetMode="External" Type="http://schemas.openxmlformats.org/officeDocument/2006/relationships/hyperlink"></Relationship></Relationships>
</file>

<file path=ppt/slides/_rels/slide11.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1.xml" Type="http://schemas.openxmlformats.org/officeDocument/2006/relationships/notesSlide"></Relationship><Relationship Id="rId3" Target="../media/image11.png" Type="http://schemas.openxmlformats.org/officeDocument/2006/relationships/image"></Relationship><Relationship Id="rId4" Target="https://www.reddit.com/r/Blizzard/comments/df6v8i/megathread_recent_blitzchung_situation_discussion/" TargetMode="External" Type="http://schemas.openxmlformats.org/officeDocument/2006/relationships/hyperlink"></Relationship></Relationships>
</file>

<file path=ppt/slides/_rels/slide1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2.xml" Type="http://schemas.openxmlformats.org/officeDocument/2006/relationships/notesSlide"></Relationship></Relationships>
</file>

<file path=ppt/slides/_rels/slide1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3.xml" Type="http://schemas.openxmlformats.org/officeDocument/2006/relationships/notesSlide"></Relationship><Relationship Id="rId3" Target="../media/image12.png" Type="http://schemas.openxmlformats.org/officeDocument/2006/relationships/image"></Relationship><Relationship Id="rId4" Target="../media/image13.png" Type="http://schemas.openxmlformats.org/officeDocument/2006/relationships/image"></Relationship></Relationships>
</file>

<file path=ppt/slides/_rels/slide1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4.xml" Type="http://schemas.openxmlformats.org/officeDocument/2006/relationships/notesSlide"></Relationship><Relationship Id="rId3" Target="../media/image14.png" Type="http://schemas.openxmlformats.org/officeDocument/2006/relationships/image"></Relationship><Relationship Id="rId4" Target="../media/image15.png" Type="http://schemas.openxmlformats.org/officeDocument/2006/relationships/image"></Relationship></Relationships>
</file>

<file path=ppt/slides/_rels/slide1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5.xml" Type="http://schemas.openxmlformats.org/officeDocument/2006/relationships/notesSlide"></Relationship></Relationships>
</file>

<file path=ppt/slides/_rels/slide16.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6.xml" Type="http://schemas.openxmlformats.org/officeDocument/2006/relationships/notesSlide"></Relationship><Relationship Id="rId3" Target="../media/image16.png" Type="http://schemas.openxmlformats.org/officeDocument/2006/relationships/image"></Relationship></Relationships>
</file>

<file path=ppt/slides/_rels/slide1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7.xml" Type="http://schemas.openxmlformats.org/officeDocument/2006/relationships/notesSlide"></Relationship><Relationship Id="rId3" Target="../comments/comment1.xml" Type="http://schemas.openxmlformats.org/officeDocument/2006/relationships/comments"></Relationship></Relationships>
</file>

<file path=ppt/slides/_rels/slide1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8.xml" Type="http://schemas.openxmlformats.org/officeDocument/2006/relationships/notesSlide"></Relationship></Relationships>
</file>

<file path=ppt/slides/_rels/slide1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19.xml" Type="http://schemas.openxmlformats.org/officeDocument/2006/relationships/notesSlide"></Relationship><Relationship Id="rId3" Target="../media/image17.jpg" Type="http://schemas.openxmlformats.org/officeDocument/2006/relationships/image"></Relationship><Relationship Id="rId4" Target="https://www.reddit.com/r/apple/comments/dfxxpz/boycottapple_trending_as_apple_removes_quartz" TargetMode="External" Type="http://schemas.openxmlformats.org/officeDocument/2006/relationships/hyperlink"></Relationship></Relationships>
</file>

<file path=ppt/slides/_rels/slide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xml" Type="http://schemas.openxmlformats.org/officeDocument/2006/relationships/notesSlide"></Relationship><Relationship Id="rId3" Target="../media/image5.png" Type="http://schemas.openxmlformats.org/officeDocument/2006/relationships/image"></Relationship></Relationships>
</file>

<file path=ppt/slides/_rels/slide20.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0.xml" Type="http://schemas.openxmlformats.org/officeDocument/2006/relationships/notesSlide"></Relationship><Relationship Id="rId3" Target="../media/image18.jpg" Type="http://schemas.openxmlformats.org/officeDocument/2006/relationships/image"></Relationship><Relationship Id="rId4" Target="https://mspoweruser.com/boycottapple-trending-as-apple-removes-quartz-news-and-hkmap-apps-from-app-store/" TargetMode="External" Type="http://schemas.openxmlformats.org/officeDocument/2006/relationships/hyperlink"></Relationship><Relationship Id="rId5" Target="../media/image19.png" Type="http://schemas.openxmlformats.org/officeDocument/2006/relationships/image"></Relationship><Relationship Id="rId6" Target="https://trends.google.com/trends/explore?q=Boycott%20Apple" TargetMode="External" Type="http://schemas.openxmlformats.org/officeDocument/2006/relationships/hyperlink"></Relationship></Relationships>
</file>

<file path=ppt/slides/_rels/slide21.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1.xml" Type="http://schemas.openxmlformats.org/officeDocument/2006/relationships/notesSlide"></Relationship><Relationship Id="rId3" Target="../media/image20.jpg" Type="http://schemas.openxmlformats.org/officeDocument/2006/relationships/image"></Relationship><Relationship Id="rId4" Target="https://www.reddit.com/r/apple/comments/dfxxpz/boycottapple_trending_as_apple_removes_quartz" TargetMode="External" Type="http://schemas.openxmlformats.org/officeDocument/2006/relationships/hyperlink"></Relationship></Relationships>
</file>

<file path=ppt/slides/_rels/slide2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2.xml" Type="http://schemas.openxmlformats.org/officeDocument/2006/relationships/notesSlide"></Relationship><Relationship Id="rId3" Target="https://www.reddit.com/r/apple/comments/dfxxpz/boycottapple_trending_as_apple_removes_quartz" TargetMode="External" Type="http://schemas.openxmlformats.org/officeDocument/2006/relationships/hyperlink"></Relationship><Relationship Id="rId4" Target="../media/image21.jpg" Type="http://schemas.openxmlformats.org/officeDocument/2006/relationships/image"></Relationship><Relationship Id="rId5" Target="../media/image22.jpg" Type="http://schemas.openxmlformats.org/officeDocument/2006/relationships/image"></Relationship><Relationship Id="rId6" Target="../media/image23.jpg" Type="http://schemas.openxmlformats.org/officeDocument/2006/relationships/image"></Relationship><Relationship Id="rId7" Target="../media/image24.jpg" Type="http://schemas.openxmlformats.org/officeDocument/2006/relationships/image"></Relationship><Relationship Id="rId8" Target="../media/image25.jpg" Type="http://schemas.openxmlformats.org/officeDocument/2006/relationships/image"></Relationship></Relationships>
</file>

<file path=ppt/slides/_rels/slide2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3.xml" Type="http://schemas.openxmlformats.org/officeDocument/2006/relationships/notesSlide"></Relationship></Relationships>
</file>

<file path=ppt/slides/_rels/slide2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4.xml" Type="http://schemas.openxmlformats.org/officeDocument/2006/relationships/notesSlide"></Relationship></Relationships>
</file>

<file path=ppt/slides/_rels/slide2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5.xml" Type="http://schemas.openxmlformats.org/officeDocument/2006/relationships/notesSlide"></Relationship><Relationship Id="rId3" Target="../media/image26.png" Type="http://schemas.openxmlformats.org/officeDocument/2006/relationships/image"></Relationship><Relationship Id="rId4" Target="../media/image27.png" Type="http://schemas.openxmlformats.org/officeDocument/2006/relationships/image"></Relationship><Relationship Id="rId5" Target="../media/image28.png" Type="http://schemas.openxmlformats.org/officeDocument/2006/relationships/image"></Relationship></Relationships>
</file>

<file path=ppt/slides/_rels/slide26.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6.xml" Type="http://schemas.openxmlformats.org/officeDocument/2006/relationships/notesSlide"></Relationship></Relationships>
</file>

<file path=ppt/slides/_rels/slide2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7.xml" Type="http://schemas.openxmlformats.org/officeDocument/2006/relationships/notesSlide"></Relationship><Relationship Id="rId3" Target="../media/image29.png" Type="http://schemas.openxmlformats.org/officeDocument/2006/relationships/image"></Relationship></Relationships>
</file>

<file path=ppt/slides/_rels/slide2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8.xml" Type="http://schemas.openxmlformats.org/officeDocument/2006/relationships/notesSlide"></Relationship></Relationships>
</file>

<file path=ppt/slides/_rels/slide2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29.xml" Type="http://schemas.openxmlformats.org/officeDocument/2006/relationships/notesSlide"></Relationship><Relationship Id="rId3" Target="../media/image30.png" Type="http://schemas.openxmlformats.org/officeDocument/2006/relationships/image"></Relationship><Relationship Id="rId4" Target="https://trends.google.com/trends/explore?q=%2Fm%2F0k8z,%2Fm%2F01jx9" TargetMode="External" Type="http://schemas.openxmlformats.org/officeDocument/2006/relationships/hyperlink"></Relationship></Relationships>
</file>

<file path=ppt/slides/_rels/slide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xml" Type="http://schemas.openxmlformats.org/officeDocument/2006/relationships/notesSlide"></Relationship></Relationships>
</file>

<file path=ppt/slides/_rels/slide30.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0.xml" Type="http://schemas.openxmlformats.org/officeDocument/2006/relationships/notesSlide"></Relationship><Relationship Id="rId3" Target="../media/image31.png" Type="http://schemas.openxmlformats.org/officeDocument/2006/relationships/image"></Relationship><Relationship Id="rId4" Target="../media/image32.png" Type="http://schemas.openxmlformats.org/officeDocument/2006/relationships/image"></Relationship><Relationship Id="rId5" Target="https://www.apple.com/newsroom/archive/?page=2" TargetMode="External" Type="http://schemas.openxmlformats.org/officeDocument/2006/relationships/hyperlink"></Relationship></Relationships>
</file>

<file path=ppt/slides/_rels/slide31.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1.xml" Type="http://schemas.openxmlformats.org/officeDocument/2006/relationships/notesSlide"></Relationship><Relationship Id="rId3" Target="../media/image33.png" Type="http://schemas.openxmlformats.org/officeDocument/2006/relationships/image"></Relationship><Relationship Id="rId4" Target="../media/image34.png" Type="http://schemas.openxmlformats.org/officeDocument/2006/relationships/image"></Relationship><Relationship Id="rId5" Target="https://trends.google.com/trends/explore?q=%2Fm%2F0k8z,%2Fm%2F01jx9" TargetMode="External" Type="http://schemas.openxmlformats.org/officeDocument/2006/relationships/hyperlink"></Relationship></Relationships>
</file>

<file path=ppt/slides/_rels/slide32.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2.xml" Type="http://schemas.openxmlformats.org/officeDocument/2006/relationships/notesSlide"></Relationship><Relationship Id="rId3" Target="../media/image35.png" Type="http://schemas.openxmlformats.org/officeDocument/2006/relationships/image"></Relationship><Relationship Id="rId4" Target="https://www.facebook.com/ads/audience-insights/" TargetMode="External" Type="http://schemas.openxmlformats.org/officeDocument/2006/relationships/hyperlink"></Relationship></Relationships>
</file>

<file path=ppt/slides/_rels/slide33.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3.xml" Type="http://schemas.openxmlformats.org/officeDocument/2006/relationships/notesSlide"></Relationship><Relationship Id="rId3" Target="../media/image36.png" Type="http://schemas.openxmlformats.org/officeDocument/2006/relationships/image"></Relationship><Relationship Id="rId4" Target="https://www.facebook.com/ads/audience-insights/" TargetMode="External" Type="http://schemas.openxmlformats.org/officeDocument/2006/relationships/hyperlink"></Relationship></Relationships>
</file>

<file path=ppt/slides/_rels/slide3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4.xml" Type="http://schemas.openxmlformats.org/officeDocument/2006/relationships/notesSlide"></Relationship></Relationships>
</file>

<file path=ppt/slides/_rels/slide3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5.xml" Type="http://schemas.openxmlformats.org/officeDocument/2006/relationships/notesSlide"></Relationship></Relationships>
</file>

<file path=ppt/slides/_rels/slide36.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6.xml" Type="http://schemas.openxmlformats.org/officeDocument/2006/relationships/notesSlide"></Relationship></Relationships>
</file>

<file path=ppt/slides/_rels/slide3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7.xml" Type="http://schemas.openxmlformats.org/officeDocument/2006/relationships/notesSlide"></Relationship><Relationship Id="rId3" Target="../media/image37.jpg" Type="http://schemas.openxmlformats.org/officeDocument/2006/relationships/image"></Relationship></Relationships>
</file>

<file path=ppt/slides/_rels/slide3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8.xml" Type="http://schemas.openxmlformats.org/officeDocument/2006/relationships/notesSlide"></Relationship><Relationship Id="rId3" Target="https://www.apple.com/newsroom/archive/?page=2" TargetMode="External" Type="http://schemas.openxmlformats.org/officeDocument/2006/relationships/hyperlink"></Relationship><Relationship Id="rId4" Target="https://www.facebook.com/ads/audience-insights/" TargetMode="External" Type="http://schemas.openxmlformats.org/officeDocument/2006/relationships/hyperlink"></Relationship><Relationship Id="rId5" Target="https://imgur.com/gallery/153qt3a" TargetMode="External" Type="http://schemas.openxmlformats.org/officeDocument/2006/relationships/hyperlink"></Relationship><Relationship Id="rId6" Target="https://mspoweruser.com/boycottapple-trending-as-apple-removes-quartz-news-and-hkmap-apps-from-app-store/" TargetMode="External" Type="http://schemas.openxmlformats.org/officeDocument/2006/relationships/hyperlink"></Relationship><Relationship Id="rId7" Target="https://www.reddit.com/r/apple/comments/dfxxpz/boycottapple_trending_as_apple_removes_quartz" TargetMode="External" Type="http://schemas.openxmlformats.org/officeDocument/2006/relationships/hyperlink"></Relationship><Relationship Id="rId8" Target="https://www.reddit.com/r/Blizzard/comments/bz0lm3/keanu_reeves_would_make_an_excellent_younger_jim/" TargetMode="External" Type="http://schemas.openxmlformats.org/officeDocument/2006/relationships/hyperlink"></Relationship><Relationship Id="rId9" Target="https://www.reddit.com/r/worldnews/comments/dfuqwp/free_hong_kong_chants_get_fans_kicked_out_of_nba/f361ofo/" TargetMode="External" Type="http://schemas.openxmlformats.org/officeDocument/2006/relationships/hyperlink"></Relationship><Relationship Id="rId10" Target="https://trends.google.com/trends/explore?q=Boycott%20Apple" TargetMode="External" Type="http://schemas.openxmlformats.org/officeDocument/2006/relationships/hyperlink"></Relationship><Relationship Id="rId11" Target="https://trends.google.com/trends/explore?q=%2Fm%2F0k8z,%2Fm%2F01jx9" TargetMode="External" Type="http://schemas.openxmlformats.org/officeDocument/2006/relationships/hyperlink"></Relationship></Relationships>
</file>

<file path=ppt/slides/_rels/slide3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39.xml" Type="http://schemas.openxmlformats.org/officeDocument/2006/relationships/notesSlide"></Relationship></Relationships>
</file>

<file path=ppt/slides/_rels/slide4.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4.xml" Type="http://schemas.openxmlformats.org/officeDocument/2006/relationships/notesSlide"></Relationship></Relationships>
</file>

<file path=ppt/slides/_rels/slide5.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5.xml" Type="http://schemas.openxmlformats.org/officeDocument/2006/relationships/notesSlide"></Relationship></Relationships>
</file>

<file path=ppt/slides/_rels/slide6.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6.xml" Type="http://schemas.openxmlformats.org/officeDocument/2006/relationships/notesSlide"></Relationship><Relationship Id="rId3" Target="../media/image6.png" Type="http://schemas.openxmlformats.org/officeDocument/2006/relationships/image"></Relationship><Relationship Id="rId4" Target="../media/image7.png" Type="http://schemas.openxmlformats.org/officeDocument/2006/relationships/image"></Relationship><Relationship Id="rId5" Target="../media/image8.png" Type="http://schemas.openxmlformats.org/officeDocument/2006/relationships/image"></Relationship><Relationship Id="rId6" Target="../media/image9.png"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7.xml" Type="http://schemas.openxmlformats.org/officeDocument/2006/relationships/notesSlide"></Relationship></Relationships>
</file>

<file path=ppt/slides/_rels/slide8.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8.xml" Type="http://schemas.openxmlformats.org/officeDocument/2006/relationships/notesSlide"></Relationship></Relationships>
</file>

<file path=ppt/slides/_rels/slide9.xml.rels><?xml version="1.0" standalone="yes" ?><Relationships xmlns="http://schemas.openxmlformats.org/package/2006/relationships"><Relationship Id="rId1" Target="../slideLayouts/slideLayout12.xml" Type="http://schemas.openxmlformats.org/officeDocument/2006/relationships/slideLayout"></Relationship><Relationship Id="rId2" Target="../notesSlides/notesSlide9.xml" Type="http://schemas.openxmlformats.org/officeDocument/2006/relationships/notesSlide"></Relationship><Relationship Id="rId3" Target="../media/image10.png" Type="http://schemas.openxmlformats.org/officeDocument/2006/relationships/image"></Relationship><Relationship Id="rId4" Target="https://www.reddit.com/r/Blizzard/comments/bz0lm3/keanu_reeves_would_make_an_excellent_younger_jim/" TargetMode="External" Type="http://schemas.openxmlformats.org/officeDocument/2006/relationships/hyperlink"></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descr="TUM_Glockenturm.tif" id="6" name="Bild 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222588" y="1229001"/>
            <a:ext cx="3819542" cy="3333750"/>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itel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9090" y="577050"/>
            <a:ext cx="8508999" cy="77833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GB" sz="2800">
                <a:solidFill>
                  <a:srgbClr val="0070C0"/>
                </a:solidFill>
                <a:uFillTx/>
              </a:rPr>
              <a:t>The Hong-Kong controversies and impacts on </a:t>
            </a:r>
            <a:br>
              <a:rPr dirty="0" lang="en-GB" sz="2800">
                <a:solidFill>
                  <a:srgbClr val="0070C0"/>
                </a:solidFill>
                <a:uFillTx/>
              </a:rPr>
            </a:br>
            <a:r>
              <a:rPr dirty="0" lang="en-GB" sz="2800">
                <a:solidFill>
                  <a:srgbClr val="0070C0"/>
                </a:solidFill>
                <a:uFillTx/>
              </a:rPr>
              <a:t>foreign companies’ reputation.</a:t>
            </a:r>
            <a:endParaRPr dirty="0" lang="de-DE" sz="280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Inhaltsplatzhalt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US">
                <a:uFillTx/>
              </a:rPr>
              <a:t>Sofia </a:t>
            </a:r>
            <a:r>
              <a:rPr dirty="0" err="1" lang="en-US">
                <a:uFillTx/>
              </a:rPr>
              <a:t>Gruzdeva</a:t>
            </a:r>
            <a:r>
              <a:rPr dirty="0" lang="de-DE">
                <a:uFillTx/>
              </a:rPr>
              <a:t>, </a:t>
            </a:r>
            <a:r>
              <a:rPr dirty="0" lang="en-US">
                <a:uFillTx/>
              </a:rPr>
              <a:t>Amélie </a:t>
            </a:r>
            <a:r>
              <a:rPr dirty="0" err="1" lang="en-US">
                <a:uFillTx/>
              </a:rPr>
              <a:t>Chloé</a:t>
            </a:r>
            <a:r>
              <a:rPr dirty="0" lang="en-US">
                <a:uFillTx/>
              </a:rPr>
              <a:t> Sciberras</a:t>
            </a:r>
            <a:r>
              <a:rPr dirty="0" lang="de-DE">
                <a:uFillTx/>
              </a:rPr>
              <a:t>, </a:t>
            </a:r>
            <a:r>
              <a:rPr dirty="0" lang="en-US">
                <a:uFillTx/>
              </a:rPr>
              <a:t>Nelson Walz</a:t>
            </a:r>
            <a:endParaRPr dirty="0" lang="de-DE">
              <a:uFillTx/>
            </a:endParaRPr>
          </a:p>
          <a:p>
            <a:r>
              <a:rPr dirty="0" lang="de-DE">
                <a:uFillTx/>
              </a:rPr>
              <a:t>Technische Universität München</a:t>
            </a:r>
          </a:p>
          <a:p>
            <a:r>
              <a:rPr dirty="0" lang="en-US">
                <a:uFillTx/>
              </a:rPr>
              <a:t>Data Analytics for Cybercrime and Undesirable Online Behaviors</a:t>
            </a:r>
            <a:endParaRPr dirty="0" lang="de-DE">
              <a:uFillTx/>
            </a:endParaRPr>
          </a:p>
          <a:p>
            <a:r>
              <a:rPr dirty="0" lang="en-US">
                <a:uFillTx/>
              </a:rPr>
              <a:t>Professorship of Cyber Trust</a:t>
            </a:r>
            <a:endParaRPr dirty="0" lang="de-DE">
              <a:uFillTx/>
            </a:endParaRPr>
          </a:p>
          <a:p>
            <a:r>
              <a:rPr dirty="0" lang="de-DE">
                <a:uFillTx/>
              </a:rPr>
              <a:t>25th </a:t>
            </a:r>
            <a:r>
              <a:rPr dirty="0" err="1" lang="de-DE">
                <a:uFillTx/>
              </a:rPr>
              <a:t>of</a:t>
            </a:r>
            <a:r>
              <a:rPr dirty="0" lang="de-DE">
                <a:uFillTx/>
              </a:rPr>
              <a:t> </a:t>
            </a:r>
            <a:r>
              <a:rPr dirty="0" err="1" lang="de-DE">
                <a:uFillTx/>
              </a:rPr>
              <a:t>February</a:t>
            </a:r>
            <a:r>
              <a:rPr dirty="0" lang="de-DE">
                <a:uFillTx/>
              </a:rPr>
              <a:t> 2020</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785064"/>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2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Textfeld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3218"/>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6" name="Google Shape;126;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The Blizzard case - Qualitative analysis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7" name="Google Shape;127;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80450"/>
            <a:ext cx="47679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uFillTx/>
              </a:rPr>
              <a:t>After the event : extracts of longest post</a:t>
            </a:r>
            <a:endParaRPr dirty="0">
              <a:uFillTx/>
            </a:endParaRPr>
          </a:p>
          <a:p>
            <a:pPr algn="l" indent="0" lvl="0" marL="0" rtl="0">
              <a:spcBef>
                <a:spcPts val="1600"/>
              </a:spcBef>
              <a:spcAft>
                <a:spcPts val="1600"/>
              </a:spcAft>
              <a:buNone/>
            </a:pPr>
            <a:endParaRPr dirty="0" sz="11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8" name="Google Shape;128;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10</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9" name="Google Shape;129;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8350" y="1324224"/>
            <a:ext cx="7301906" cy="89963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dirty="0" lang="en-GB" sz="1100">
                <a:uFillTx/>
              </a:rPr>
              <a:t>Today, </a:t>
            </a:r>
            <a:r>
              <a:rPr dirty="0" lang="en-GB" sz="1100">
                <a:highlight>
                  <a:srgbClr val="98C6EA"/>
                </a:highlight>
                <a:uFillTx/>
              </a:rPr>
              <a:t>I am deeply disappointed and saddened by a developer</a:t>
            </a:r>
            <a:r>
              <a:rPr dirty="0" lang="en-GB" sz="1100">
                <a:uFillTx/>
              </a:rPr>
              <a:t> who, for over two decades, has provided me with some of the most memorable and endearing gameplay experiences I’ve ever had. </a:t>
            </a:r>
            <a:r>
              <a:rPr dirty="0" lang="en-GB" sz="1100">
                <a:highlight>
                  <a:srgbClr val="98C6EA"/>
                </a:highlight>
                <a:uFillTx/>
              </a:rPr>
              <a:t>I am on the verge of deleting the Battle.net launcher and all Blizzard games, and never again considering any offerings they put forth</a:t>
            </a:r>
            <a:r>
              <a:rPr dirty="0" lang="en-GB" sz="1100">
                <a:uFillTx/>
              </a:rPr>
              <a:t> [..]</a:t>
            </a:r>
            <a:endParaRPr dirty="0" sz="1100">
              <a:uFillTx/>
            </a:endParaRPr>
          </a:p>
          <a:p>
            <a:pPr algn="l" indent="0" lvl="0" marL="0" rtl="0">
              <a:spcBef>
                <a:spcPts val="0"/>
              </a:spcBef>
              <a:spcAft>
                <a:spcPts val="0"/>
              </a:spcAft>
              <a:buNone/>
            </a:pPr>
            <a:endParaRPr dirty="0" sz="11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0" name="Google Shape;130;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437806">
            <a:off x="592042" y="2462020"/>
            <a:ext cx="7336514" cy="855918"/>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1100">
                <a:uFillTx/>
              </a:rPr>
              <a:t>Yesterday, </a:t>
            </a:r>
            <a:r>
              <a:rPr dirty="0" lang="en-GB" sz="1100">
                <a:highlight>
                  <a:srgbClr val="98C6EA"/>
                </a:highlight>
                <a:uFillTx/>
              </a:rPr>
              <a:t>you banned professional Hearthstone player </a:t>
            </a:r>
            <a:r>
              <a:rPr dirty="0" err="1" lang="en-GB" sz="1100">
                <a:highlight>
                  <a:srgbClr val="98C6EA"/>
                </a:highlight>
                <a:uFillTx/>
              </a:rPr>
              <a:t>blitzchung</a:t>
            </a:r>
            <a:r>
              <a:rPr dirty="0" lang="en-GB" sz="1100">
                <a:highlight>
                  <a:srgbClr val="98C6EA"/>
                </a:highlight>
                <a:uFillTx/>
              </a:rPr>
              <a:t> </a:t>
            </a:r>
            <a:r>
              <a:rPr dirty="0" lang="en-GB" sz="1100">
                <a:uFillTx/>
              </a:rPr>
              <a:t>from Grand Masters for one year, and rescinded his first-place winnings in the tournament series </a:t>
            </a:r>
            <a:r>
              <a:rPr dirty="0" lang="en-GB" sz="1100">
                <a:highlight>
                  <a:srgbClr val="98C6EA"/>
                </a:highlight>
                <a:uFillTx/>
              </a:rPr>
              <a:t>over his decision to speak up in </a:t>
            </a:r>
            <a:r>
              <a:rPr dirty="0" err="1" lang="en-GB" sz="1100">
                <a:highlight>
                  <a:srgbClr val="98C6EA"/>
                </a:highlight>
                <a:uFillTx/>
              </a:rPr>
              <a:t>defense</a:t>
            </a:r>
            <a:r>
              <a:rPr dirty="0" lang="en-GB" sz="1100">
                <a:highlight>
                  <a:srgbClr val="98C6EA"/>
                </a:highlight>
                <a:uFillTx/>
              </a:rPr>
              <a:t> of the oppressed citizens of Hong Kong</a:t>
            </a:r>
            <a:r>
              <a:rPr dirty="0" lang="en-GB" sz="1100">
                <a:uFillTx/>
              </a:rPr>
              <a:t> [...].</a:t>
            </a:r>
            <a:endParaRPr dirty="0" sz="1100">
              <a:uFillTx/>
            </a:endParaRPr>
          </a:p>
          <a:p>
            <a:pPr algn="l" indent="0" lvl="0" marL="0" rtl="0">
              <a:spcBef>
                <a:spcPts val="0"/>
              </a:spcBef>
              <a:spcAft>
                <a:spcPts val="0"/>
              </a:spcAft>
              <a:buClr>
                <a:schemeClr val="dk1"/>
              </a:buClr>
              <a:buSzPts val="1100"/>
              <a:buFont typeface="Arial"/>
              <a:buNone/>
            </a:pPr>
            <a:endParaRPr dirty="0" sz="1100">
              <a:uFillTx/>
            </a:endParaRPr>
          </a:p>
          <a:p>
            <a:pPr algn="l" indent="0" lvl="0" marL="0" rtl="0">
              <a:spcBef>
                <a:spcPts val="0"/>
              </a:spcBef>
              <a:spcAft>
                <a:spcPts val="0"/>
              </a:spcAft>
              <a:buNone/>
            </a:pPr>
            <a:endParaRPr dirty="0" sz="11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1" name="Google Shape;131;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rot="-167103">
            <a:off x="317799" y="3468842"/>
            <a:ext cx="8810607" cy="85601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1100">
                <a:highlight>
                  <a:srgbClr val="98C6EA"/>
                </a:highlight>
                <a:uFillTx/>
              </a:rPr>
              <a:t>This action taken by you is unconscionable on every level. It is morally repugnant, and there is no redeeming angle from which to gaze upon this madness with a sympathetic view for you</a:t>
            </a:r>
            <a:r>
              <a:rPr dirty="0" lang="en-GB" sz="1100">
                <a:uFillTx/>
              </a:rPr>
              <a:t>. Simply put, the only redeeming path you could commit to is a complete reversal of this decision, and to state in concrete terms that you refuse henceforth to put the desires of any oppressive regime ahead of that of freedom--not just freedom of expression, but all civil liberties [...]. </a:t>
            </a:r>
            <a:endParaRPr dirty="0" sz="1100">
              <a:uFillTx/>
            </a:endParaRPr>
          </a:p>
          <a:p>
            <a:pPr algn="l" indent="0" lvl="0" marL="0" rtl="0">
              <a:spcBef>
                <a:spcPts val="0"/>
              </a:spcBef>
              <a:spcAft>
                <a:spcPts val="0"/>
              </a:spcAft>
              <a:buClr>
                <a:schemeClr val="dk1"/>
              </a:buClr>
              <a:buSzPts val="1100"/>
              <a:buFont typeface="Arial"/>
              <a:buNone/>
            </a:pPr>
            <a:endParaRPr dirty="0" sz="1100">
              <a:uFillTx/>
            </a:endParaRPr>
          </a:p>
          <a:p>
            <a:pPr algn="l" indent="0" lvl="0" marL="0" rtl="0">
              <a:spcBef>
                <a:spcPts val="0"/>
              </a:spcBef>
              <a:spcAft>
                <a:spcPts val="0"/>
              </a:spcAft>
              <a:buNone/>
            </a:pPr>
            <a:endParaRPr dirty="0" sz="11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2" name="Google Shape;132;p2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229" y="4708120"/>
            <a:ext cx="7809782" cy="303794"/>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spcBef>
                <a:spcPts val="0"/>
              </a:spcBef>
              <a:spcAft>
                <a:spcPts val="0"/>
              </a:spcAft>
              <a:buClr>
                <a:schemeClr val="dk1"/>
              </a:buClr>
              <a:buSzPts val="1100"/>
            </a:pPr>
            <a:r>
              <a:rPr dirty="0" lang="en-GB" sz="800" u="sng">
                <a:solidFill>
                  <a:schemeClr val="bg1"/>
                </a:solidFill>
                <a:uFillTx/>
              </a:rPr>
              <a:t>https://www.reddit.com/r/Blizzard/comments/df6v8i/megathread_recent_blitzchung_situation_discussion</a:t>
            </a:r>
            <a:r>
              <a:rPr dirty="0" lang="en-GB" sz="800" u="sng">
                <a:solidFill>
                  <a:schemeClr val="bg1"/>
                </a:solidFill>
                <a:uFillTx/>
                <a:hlinkClick r:id="rId3"/>
              </a:rPr>
              <a:t>/</a:t>
            </a:r>
            <a:r>
              <a:rPr dirty="0" lang="en-GB" sz="800" u="sng">
                <a:solidFill>
                  <a:schemeClr val="bg1"/>
                </a:solidFill>
                <a:uFillTx/>
              </a:rPr>
              <a:t>, last visited on 22</a:t>
            </a:r>
            <a:r>
              <a:rPr baseline="30000" dirty="0" lang="en-GB" sz="800" u="sng">
                <a:solidFill>
                  <a:schemeClr val="bg1"/>
                </a:solidFill>
                <a:uFillTx/>
              </a:rPr>
              <a:t>nd</a:t>
            </a:r>
            <a:r>
              <a:rPr dirty="0" lang="en-GB" sz="800" u="sng">
                <a:solidFill>
                  <a:schemeClr val="bg1"/>
                </a:solidFill>
                <a:uFillTx/>
              </a:rPr>
              <a:t> of February 2020</a:t>
            </a:r>
            <a:endParaRPr dirty="0" lang="en-GB" sz="800">
              <a:solidFill>
                <a:schemeClr val="bg1"/>
              </a:solidFill>
              <a:uFillTx/>
            </a:endParaRPr>
          </a:p>
          <a:p>
            <a:pPr algn="l" indent="0" lvl="0" marL="0" rtl="0">
              <a:spcBef>
                <a:spcPts val="0"/>
              </a:spcBef>
              <a:spcAft>
                <a:spcPts val="0"/>
              </a:spcAft>
              <a:buClr>
                <a:schemeClr val="dk1"/>
              </a:buClr>
              <a:buSzPts val="1100"/>
              <a:buFont typeface="Arial"/>
              <a:buNone/>
            </a:pPr>
            <a:endParaRPr dirty="0" sz="1100" u="sng">
              <a:solidFill>
                <a:schemeClr val="hlink"/>
              </a:solidFill>
              <a:uFillTx/>
            </a:endParaRPr>
          </a:p>
          <a:p>
            <a:pPr algn="l" indent="0" lvl="0" marL="0" rtl="0">
              <a:spcBef>
                <a:spcPts val="0"/>
              </a:spcBef>
              <a:spcAft>
                <a:spcPts val="0"/>
              </a:spcAft>
              <a:buNone/>
            </a:pPr>
            <a:endParaRPr dirty="0" sz="11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7" name="Google Shape;137;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The Blizzard case - Qualitative analysis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8" name="Google Shape;138;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72425"/>
            <a:ext cx="47679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uFillTx/>
              </a:rPr>
              <a:t>After the event : most commented post</a:t>
            </a:r>
            <a:endParaRPr>
              <a:uFillTx/>
            </a:endParaRPr>
          </a:p>
          <a:p>
            <a:pPr algn="l" indent="0" lvl="0" marL="0" rtl="0">
              <a:spcBef>
                <a:spcPts val="1600"/>
              </a:spcBef>
              <a:spcAft>
                <a:spcPts val="1600"/>
              </a:spcAft>
              <a:buNone/>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9" name="Google Shape;139;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11</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0" name="Google Shape;140;p2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l="1476" r="1417" t="1864"/>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918083" y="1116744"/>
            <a:ext cx="4212284" cy="3232255"/>
          </a:xfrm>
          <a:prstGeom prst="rect">
            <a:avLst/>
          </a:prstGeom>
          <a:noFill/>
          <a:ln cap="flat" cmpd="sng" w="9525">
            <a:solidFill>
              <a:schemeClr val="dk2"/>
            </a:solidFill>
            <a:prstDash val="solid"/>
            <a:round/>
            <a:headEnd len="sm" type="none" w="sm"/>
            <a:tailEnd len="sm" type="none" w="sm"/>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1" name="Google Shape;141;p2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789" y="4704617"/>
            <a:ext cx="7489269" cy="310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spcBef>
                <a:spcPts val="0"/>
              </a:spcBef>
              <a:spcAft>
                <a:spcPts val="0"/>
              </a:spcAft>
              <a:buClr>
                <a:schemeClr val="dk1"/>
              </a:buClr>
              <a:buSzPts val="1100"/>
            </a:pPr>
            <a:r>
              <a:rPr dirty="0" lang="en-GB" sz="800" u="sng">
                <a:solidFill>
                  <a:schemeClr val="bg1"/>
                </a:solidFill>
                <a:uFillTx/>
                <a:hlinkClick r:id="rId4"/>
              </a:rPr>
              <a:t>https://www.reddit.com/r/Blizzard/comments/df6v8i/megathread_recent_blitzchung_situation_discussion/</a:t>
            </a:r>
            <a:r>
              <a:rPr dirty="0" lang="en-GB" sz="800" u="sng">
                <a:solidFill>
                  <a:schemeClr val="bg1"/>
                </a:solidFill>
                <a:uFillTx/>
              </a:rPr>
              <a:t>,  last visited on 22</a:t>
            </a:r>
            <a:r>
              <a:rPr baseline="30000" dirty="0" lang="en-GB" sz="800" u="sng">
                <a:solidFill>
                  <a:schemeClr val="bg1"/>
                </a:solidFill>
                <a:uFillTx/>
              </a:rPr>
              <a:t>nd</a:t>
            </a:r>
            <a:r>
              <a:rPr dirty="0" lang="en-GB" sz="800" u="sng">
                <a:solidFill>
                  <a:schemeClr val="bg1"/>
                </a:solidFill>
                <a:uFillTx/>
              </a:rPr>
              <a:t> of February 2020</a:t>
            </a:r>
            <a:endParaRPr dirty="0" lang="en-GB" sz="800">
              <a:solidFill>
                <a:schemeClr val="bg1"/>
              </a:solidFill>
              <a:uFillTx/>
            </a:endParaRPr>
          </a:p>
          <a:p>
            <a:pPr algn="l" indent="0" lvl="0" marL="0" rtl="0">
              <a:spcBef>
                <a:spcPts val="0"/>
              </a:spcBef>
              <a:spcAft>
                <a:spcPts val="0"/>
              </a:spcAft>
              <a:buClr>
                <a:schemeClr val="dk1"/>
              </a:buClr>
              <a:buSzPts val="1100"/>
              <a:buFont typeface="Arial"/>
              <a:buNone/>
            </a:pPr>
            <a:endParaRPr dirty="0" sz="700" u="sng">
              <a:solidFill>
                <a:schemeClr val="hlink"/>
              </a:solidFill>
              <a:uFillTx/>
            </a:endParaRPr>
          </a:p>
          <a:p>
            <a:pPr algn="l" indent="0" lvl="0" marL="0" rtl="0">
              <a:spcBef>
                <a:spcPts val="0"/>
              </a:spcBef>
              <a:spcAft>
                <a:spcPts val="0"/>
              </a:spcAft>
              <a:buNone/>
            </a:pPr>
            <a:endParaRPr dirty="0" sz="7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6" name="Google Shape;146;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Blizzard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7" name="Google Shape;147;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Qualitative analysis</a:t>
            </a:r>
            <a:endParaRPr dirty="0" sz="2400">
              <a:solidFill>
                <a:schemeClr val="bg1">
                  <a:lumMod val="85000"/>
                </a:schemeClr>
              </a:solidFill>
              <a:uFillTx/>
            </a:endParaRPr>
          </a:p>
          <a:p>
            <a:pPr algn="l" indent="0" lvl="0" marL="914400" rtl="0">
              <a:spcBef>
                <a:spcPts val="1600"/>
              </a:spcBef>
              <a:spcAft>
                <a:spcPts val="0"/>
              </a:spcAft>
              <a:buNone/>
            </a:pPr>
            <a:endParaRPr dirty="0" sz="2400">
              <a:uFillTx/>
            </a:endParaRPr>
          </a:p>
          <a:p>
            <a:pPr algn="l" indent="0" lvl="0" marL="76200" rtl="0">
              <a:spcBef>
                <a:spcPts val="1600"/>
              </a:spcBef>
              <a:spcAft>
                <a:spcPts val="0"/>
              </a:spcAft>
              <a:buClr>
                <a:schemeClr val="dk1"/>
              </a:buClr>
              <a:buSzPts val="2400"/>
              <a:buNone/>
            </a:pPr>
            <a:r>
              <a:rPr dirty="0" lang="en-GB" sz="2400">
                <a:solidFill>
                  <a:schemeClr val="dk1"/>
                </a:solidFill>
                <a:uFillTx/>
              </a:rPr>
              <a:t>Event study</a:t>
            </a:r>
            <a:endParaRPr dirty="0" sz="2400">
              <a:solidFill>
                <a:schemeClr val="dk1"/>
              </a:solidFill>
              <a:uFillTx/>
            </a:endParaRPr>
          </a:p>
          <a:p>
            <a:pPr algn="l" indent="0" lvl="0" marL="914400" rtl="0">
              <a:spcBef>
                <a:spcPts val="1600"/>
              </a:spcBef>
              <a:spcAft>
                <a:spcPts val="0"/>
              </a:spcAft>
              <a:buNone/>
            </a:pPr>
            <a:endParaRPr dirty="0" sz="2400">
              <a:solidFill>
                <a:schemeClr val="lt2"/>
              </a:solidFill>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Opinion analysis</a:t>
            </a:r>
            <a:endParaRPr dirty="0" sz="2400">
              <a:solidFill>
                <a:schemeClr val="bg1">
                  <a:lumMod val="85000"/>
                </a:schemeClr>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48" name="Google Shape;148;p2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12</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5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3" name="Google Shape;153;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The Blizzard case - Event study</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4" name="Google Shape;154;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13</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5" name="Google Shape;155;p2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4912" y="2366921"/>
            <a:ext cx="4074187" cy="205492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6" name="Google Shape;156;p2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38050"/>
            <a:ext cx="89604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1600"/>
              </a:spcAft>
              <a:buNone/>
            </a:pPr>
            <a:r>
              <a:rPr lang="en-GB">
                <a:uFillTx/>
              </a:rPr>
              <a:t>The redditors showed a great interest in the event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57" name="Google Shape;157;p2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52145" y="849232"/>
            <a:ext cx="4299248" cy="2054928"/>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2" name="Google Shape;162;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r>
              <a:rPr dirty="0" lang="en-GB">
                <a:solidFill>
                  <a:srgbClr val="0070C0"/>
                </a:solidFill>
                <a:uFillTx/>
              </a:rPr>
              <a:t>The Blizzard case - Event study</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3" name="Google Shape;163;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14</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4" name="Google Shape;164;p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80450"/>
            <a:ext cx="91440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1600"/>
              </a:spcAft>
              <a:buNone/>
            </a:pPr>
            <a:r>
              <a:rPr lang="en-GB">
                <a:uFillTx/>
              </a:rPr>
              <a:t>As a consequence of the moderation, the number of removed and short posts increased. </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5" name="Google Shape;165;p2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09928" y="2248524"/>
            <a:ext cx="4197246" cy="2193733"/>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6" name="Google Shape;166;p26"/>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572000" y="1053150"/>
            <a:ext cx="4197247" cy="2042127"/>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7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1" name="Google Shape;171;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Blizzard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2" name="Google Shape;172;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Qualitative analysis</a:t>
            </a:r>
            <a:endParaRPr dirty="0" sz="2400">
              <a:solidFill>
                <a:schemeClr val="bg1">
                  <a:lumMod val="85000"/>
                </a:schemeClr>
              </a:solidFill>
              <a:uFillTx/>
            </a:endParaRPr>
          </a:p>
          <a:p>
            <a:pPr algn="l" indent="0" lvl="0" marL="914400" rtl="0">
              <a:spcBef>
                <a:spcPts val="1600"/>
              </a:spcBef>
              <a:spcAft>
                <a:spcPts val="0"/>
              </a:spcAft>
              <a:buNone/>
            </a:pPr>
            <a:endParaRPr dirty="0" sz="2400">
              <a:solidFill>
                <a:schemeClr val="bg1">
                  <a:lumMod val="85000"/>
                </a:schemeClr>
              </a:solidFill>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Event study</a:t>
            </a:r>
            <a:endParaRPr dirty="0" sz="2400">
              <a:solidFill>
                <a:schemeClr val="bg1">
                  <a:lumMod val="85000"/>
                </a:schemeClr>
              </a:solidFill>
              <a:uFillTx/>
            </a:endParaRPr>
          </a:p>
          <a:p>
            <a:pPr algn="l" indent="0" lvl="0" marL="914400" rtl="0">
              <a:spcBef>
                <a:spcPts val="1600"/>
              </a:spcBef>
              <a:spcAft>
                <a:spcPts val="0"/>
              </a:spcAft>
              <a:buNone/>
            </a:pPr>
            <a:endParaRPr dirty="0" sz="2400">
              <a:uFillTx/>
            </a:endParaRPr>
          </a:p>
          <a:p>
            <a:pPr algn="l" indent="0" lvl="0" marL="76200" rtl="0">
              <a:spcBef>
                <a:spcPts val="1600"/>
              </a:spcBef>
              <a:spcAft>
                <a:spcPts val="0"/>
              </a:spcAft>
              <a:buClr>
                <a:schemeClr val="dk1"/>
              </a:buClr>
              <a:buSzPts val="2400"/>
              <a:buNone/>
            </a:pPr>
            <a:r>
              <a:rPr dirty="0" lang="en-GB" sz="2400">
                <a:solidFill>
                  <a:schemeClr val="dk1"/>
                </a:solidFill>
                <a:uFillTx/>
              </a:rPr>
              <a:t>Opinion analysis</a:t>
            </a:r>
            <a:endParaRPr dirty="0" sz="2400">
              <a:solidFill>
                <a:schemeClr val="dk1"/>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3" name="Google Shape;173;p2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15</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7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8" name="Google Shape;178;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1800">
                <a:solidFill>
                  <a:srgbClr val="434343"/>
                </a:solidFill>
                <a:uFillTx/>
              </a:rPr>
              <a:t>Opinion score increases after event</a:t>
            </a:r>
            <a:endParaRPr sz="1800">
              <a:solidFill>
                <a:srgbClr val="434343"/>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79" name="Google Shape;179;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16</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0" name="Google Shape;180;p2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t="4743"/>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01639" y="1533454"/>
            <a:ext cx="6760107" cy="224648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1" name="Google Shape;181;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31425" y="1394085"/>
            <a:ext cx="900536" cy="1699690"/>
          </a:xfrm>
          <a:prstGeom prst="flowChartProcess">
            <a:avLst/>
          </a:prstGeom>
          <a:noFill/>
          <a:ln cap="flat" cmpd="sng" w="38100">
            <a:solidFill>
              <a:srgbClr val="1155CC"/>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2" name="Google Shape;182;p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73365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spcBef>
                <a:spcPts val="0"/>
              </a:spcBef>
              <a:spcAft>
                <a:spcPts val="0"/>
              </a:spcAft>
            </a:pPr>
            <a:r>
              <a:rPr dirty="0" lang="en-GB" sz="2800">
                <a:solidFill>
                  <a:srgbClr val="0070C0"/>
                </a:solidFill>
                <a:uFillTx/>
              </a:rPr>
              <a:t>The Blizzard case - Opinion Analysis</a:t>
            </a:r>
            <a:endParaRPr dirty="0" sz="2800">
              <a:solidFill>
                <a:srgbClr val="0070C0"/>
              </a:solidFill>
              <a:uFillTx/>
            </a:endParaRPr>
          </a:p>
          <a:p>
            <a:pPr algn="l" indent="0" lvl="0" marL="0" rtl="0">
              <a:spcBef>
                <a:spcPts val="0"/>
              </a:spcBef>
              <a:spcAft>
                <a:spcPts val="0"/>
              </a:spcAft>
              <a:buNone/>
            </a:pPr>
            <a:endParaRPr dirty="0" sz="2800">
              <a:solidFill>
                <a:schemeClr val="dk1"/>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8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 name="Textfeld 1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7" name="Google Shape;187;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935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1800">
                <a:solidFill>
                  <a:srgbClr val="434343"/>
                </a:solidFill>
                <a:uFillTx/>
              </a:rPr>
              <a:t>Short insults and long discussions</a:t>
            </a:r>
            <a:endParaRPr sz="1800">
              <a:solidFill>
                <a:srgbClr val="434343"/>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8" name="Google Shape;188;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6350" y="1056700"/>
            <a:ext cx="49563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just" indent="0" lvl="0" marL="0" rtl="0">
              <a:lnSpc>
                <a:spcPct val="100000"/>
              </a:lnSpc>
              <a:spcBef>
                <a:spcPts val="0"/>
              </a:spcBef>
              <a:spcAft>
                <a:spcPts val="0"/>
              </a:spcAft>
              <a:buNone/>
            </a:pPr>
            <a:r>
              <a:rPr dirty="0" lang="en-GB" sz="1200">
                <a:solidFill>
                  <a:schemeClr val="dk1"/>
                </a:solidFill>
                <a:uFillTx/>
                <a:ea typeface="Times New Roman"/>
                <a:cs typeface="Times New Roman"/>
                <a:sym typeface="Times New Roman"/>
              </a:rPr>
              <a:t>								</a:t>
            </a:r>
            <a:r>
              <a:rPr dirty="0" lang="en-GB" sz="1200">
                <a:solidFill>
                  <a:schemeClr val="dk1"/>
                </a:solidFill>
                <a:uFillTx/>
                <a:ea typeface="Ubuntu"/>
                <a:cs typeface="Ubuntu"/>
                <a:sym typeface="Ubuntu"/>
              </a:rPr>
              <a:t>mean	std</a:t>
            </a:r>
            <a:endParaRPr dirty="0" sz="1200">
              <a:solidFill>
                <a:schemeClr val="dk1"/>
              </a:solidFill>
              <a:uFillTx/>
              <a:ea typeface="Ubuntu"/>
              <a:cs typeface="Ubuntu"/>
              <a:sym typeface="Ubuntu"/>
            </a:endParaRPr>
          </a:p>
          <a:p>
            <a:pPr algn="just" indent="0" lvl="0" marL="0" rtl="0">
              <a:lnSpc>
                <a:spcPct val="150000"/>
              </a:lnSpc>
              <a:spcBef>
                <a:spcPts val="0"/>
              </a:spcBef>
              <a:spcAft>
                <a:spcPts val="0"/>
              </a:spcAft>
              <a:buNone/>
            </a:pPr>
            <a:r>
              <a:rPr dirty="0" lang="en-GB" sz="1200">
                <a:solidFill>
                  <a:schemeClr val="dk1"/>
                </a:solidFill>
                <a:uFillTx/>
                <a:ea typeface="Ubuntu"/>
                <a:cs typeface="Ubuntu"/>
                <a:sym typeface="Ubuntu"/>
              </a:rPr>
              <a:t>Before the case</a:t>
            </a:r>
            <a:endParaRPr dirty="0" sz="1200">
              <a:solidFill>
                <a:schemeClr val="dk1"/>
              </a:solidFill>
              <a:uFillTx/>
              <a:ea typeface="Ubuntu"/>
              <a:cs typeface="Ubuntu"/>
              <a:sym typeface="Ubuntu"/>
            </a:endParaRPr>
          </a:p>
          <a:p>
            <a:pPr algn="just" indent="0" lvl="0" marL="0" rtl="0">
              <a:lnSpc>
                <a:spcPct val="150000"/>
              </a:lnSpc>
              <a:spcBef>
                <a:spcPts val="0"/>
              </a:spcBef>
              <a:spcAft>
                <a:spcPts val="0"/>
              </a:spcAft>
              <a:buNone/>
            </a:pPr>
            <a:r>
              <a:rPr dirty="0" lang="en-GB" sz="1200">
                <a:solidFill>
                  <a:schemeClr val="dk1"/>
                </a:solidFill>
                <a:uFillTx/>
                <a:ea typeface="Ubuntu"/>
                <a:cs typeface="Ubuntu"/>
                <a:sym typeface="Ubuntu"/>
              </a:rPr>
              <a:t>Score for the 100 longest texts	0.27	0.38	</a:t>
            </a:r>
            <a:endParaRPr dirty="0" sz="1200">
              <a:solidFill>
                <a:schemeClr val="dk1"/>
              </a:solidFill>
              <a:uFillTx/>
              <a:ea typeface="Ubuntu"/>
              <a:cs typeface="Ubuntu"/>
              <a:sym typeface="Ubuntu"/>
            </a:endParaRPr>
          </a:p>
          <a:p>
            <a:pPr algn="just" indent="0" lvl="0" marL="457200" rtl="0">
              <a:lnSpc>
                <a:spcPct val="150000"/>
              </a:lnSpc>
              <a:spcBef>
                <a:spcPts val="0"/>
              </a:spcBef>
              <a:spcAft>
                <a:spcPts val="0"/>
              </a:spcAft>
              <a:buNone/>
            </a:pPr>
            <a:r>
              <a:rPr dirty="0" lang="en-GB" sz="1200">
                <a:solidFill>
                  <a:schemeClr val="dk1"/>
                </a:solidFill>
                <a:uFillTx/>
                <a:ea typeface="Ubuntu"/>
                <a:cs typeface="Ubuntu"/>
                <a:sym typeface="Ubuntu"/>
              </a:rPr>
              <a:t>Score for the 100 shortest texts	0.49	0.49</a:t>
            </a:r>
            <a:endParaRPr dirty="0" sz="1200">
              <a:solidFill>
                <a:schemeClr val="dk1"/>
              </a:solidFill>
              <a:uFillTx/>
              <a:ea typeface="Ubuntu"/>
              <a:cs typeface="Ubuntu"/>
              <a:sym typeface="Ubuntu"/>
            </a:endParaRPr>
          </a:p>
          <a:p>
            <a:pPr algn="just" indent="0" lvl="0" marL="0" rtl="0">
              <a:lnSpc>
                <a:spcPct val="150000"/>
              </a:lnSpc>
              <a:spcBef>
                <a:spcPts val="0"/>
              </a:spcBef>
              <a:spcAft>
                <a:spcPts val="0"/>
              </a:spcAft>
              <a:buNone/>
            </a:pPr>
            <a:r>
              <a:rPr dirty="0" lang="en-GB" sz="1200">
                <a:solidFill>
                  <a:schemeClr val="dk1"/>
                </a:solidFill>
                <a:uFillTx/>
                <a:ea typeface="Ubuntu"/>
                <a:cs typeface="Ubuntu"/>
                <a:sym typeface="Ubuntu"/>
              </a:rPr>
              <a:t>After the case</a:t>
            </a:r>
            <a:endParaRPr dirty="0" sz="1200">
              <a:solidFill>
                <a:schemeClr val="dk1"/>
              </a:solidFill>
              <a:uFillTx/>
              <a:ea typeface="Ubuntu"/>
              <a:cs typeface="Ubuntu"/>
              <a:sym typeface="Ubuntu"/>
            </a:endParaRPr>
          </a:p>
          <a:p>
            <a:pPr algn="just" indent="0" lvl="0" marL="457200" rtl="0">
              <a:lnSpc>
                <a:spcPct val="150000"/>
              </a:lnSpc>
              <a:spcBef>
                <a:spcPts val="0"/>
              </a:spcBef>
              <a:spcAft>
                <a:spcPts val="0"/>
              </a:spcAft>
              <a:buNone/>
            </a:pPr>
            <a:r>
              <a:rPr dirty="0" lang="en-GB" sz="1200">
                <a:solidFill>
                  <a:schemeClr val="dk1"/>
                </a:solidFill>
                <a:uFillTx/>
                <a:ea typeface="Ubuntu"/>
                <a:cs typeface="Ubuntu"/>
                <a:sym typeface="Ubuntu"/>
              </a:rPr>
              <a:t>Score for the 100 longest texts	0.44	0.26</a:t>
            </a:r>
            <a:endParaRPr dirty="0" sz="1200">
              <a:solidFill>
                <a:schemeClr val="dk1"/>
              </a:solidFill>
              <a:uFillTx/>
              <a:ea typeface="Ubuntu"/>
              <a:cs typeface="Ubuntu"/>
              <a:sym typeface="Ubuntu"/>
            </a:endParaRPr>
          </a:p>
          <a:p>
            <a:pPr algn="just" indent="0" lvl="0" marL="457200" rtl="0">
              <a:lnSpc>
                <a:spcPct val="150000"/>
              </a:lnSpc>
              <a:spcBef>
                <a:spcPts val="0"/>
              </a:spcBef>
              <a:spcAft>
                <a:spcPts val="0"/>
              </a:spcAft>
              <a:buNone/>
            </a:pPr>
            <a:r>
              <a:rPr dirty="0" lang="en-GB" sz="1200">
                <a:solidFill>
                  <a:schemeClr val="dk1"/>
                </a:solidFill>
                <a:uFillTx/>
                <a:ea typeface="Ubuntu"/>
                <a:cs typeface="Ubuntu"/>
                <a:sym typeface="Ubuntu"/>
              </a:rPr>
              <a:t>Score for the 100 shortest texts	0.39	0.36</a:t>
            </a:r>
            <a:endParaRPr dirty="0" sz="12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89" name="Google Shape;189;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17</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0" name="Google Shape;190;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53062" y="1824596"/>
            <a:ext cx="509666" cy="510290"/>
          </a:xfrm>
          <a:prstGeom prst="flowChartProcess">
            <a:avLst/>
          </a:prstGeom>
          <a:noFill/>
          <a:ln cap="flat" cmpd="sng" w="38100">
            <a:solidFill>
              <a:srgbClr val="1155CC"/>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1" name="Google Shape;191;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953062" y="2604092"/>
            <a:ext cx="509666" cy="561749"/>
          </a:xfrm>
          <a:prstGeom prst="flowChartProcess">
            <a:avLst/>
          </a:prstGeom>
          <a:noFill/>
          <a:ln cap="flat" cmpd="sng" w="38100">
            <a:solidFill>
              <a:srgbClr val="1155CC"/>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2" name="Google Shape;192;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7336500" cy="5727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2800">
                <a:solidFill>
                  <a:srgbClr val="0070C0"/>
                </a:solidFill>
                <a:uFillTx/>
              </a:rPr>
              <a:t>Opinion Analysis</a:t>
            </a:r>
            <a:endParaRPr dirty="0" sz="280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3" name="Google Shape;193;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110925" y="780399"/>
            <a:ext cx="3670500" cy="1648008"/>
          </a:xfrm>
          <a:prstGeom prst="rect">
            <a:avLst/>
          </a:prstGeom>
          <a:solidFill>
            <a:srgbClr val="FFFFFF"/>
          </a:solidFill>
          <a:ln cap="flat" cmpd="sng" w="12700">
            <a:solidFill>
              <a:srgbClr val="7F7F7F"/>
            </a:solidFill>
            <a:prstDash val="solid"/>
            <a:miter lim="800000"/>
            <a:headEnd len="sm" type="none" w="sm"/>
            <a:tailEnd len="sm" type="none" w="sm"/>
          </a:ln>
          <a:effectLst>
            <a:outerShdw algn="tl" blurRad="50800" dir="2700000" dist="38100" rotWithShape="0">
              <a:srgbClr val="000000">
                <a:alpha val="40000"/>
              </a:srgbClr>
            </a:outerShdw>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endParaRPr dirty="0" sz="1100">
              <a:solidFill>
                <a:schemeClr val="dk1"/>
              </a:solidFill>
              <a:uFillTx/>
            </a:endParaRPr>
          </a:p>
          <a:p>
            <a:pPr algn="l" indent="0" lvl="0" marL="0" rtl="0">
              <a:spcBef>
                <a:spcPts val="0"/>
              </a:spcBef>
              <a:spcAft>
                <a:spcPts val="0"/>
              </a:spcAft>
              <a:buNone/>
            </a:pPr>
            <a:r>
              <a:rPr dirty="0" i="1" lang="en-GB" sz="1100">
                <a:solidFill>
                  <a:schemeClr val="dk1"/>
                </a:solidFill>
                <a:uFillTx/>
              </a:rPr>
              <a:t>0.959492 score</a:t>
            </a:r>
            <a:endParaRPr dirty="0" i="1" sz="1100">
              <a:solidFill>
                <a:schemeClr val="dk1"/>
              </a:solidFill>
              <a:uFillTx/>
            </a:endParaRPr>
          </a:p>
          <a:p>
            <a:pPr lvl="0">
              <a:spcBef>
                <a:spcPts val="0"/>
              </a:spcBef>
              <a:spcAft>
                <a:spcPts val="0"/>
              </a:spcAft>
            </a:pPr>
            <a:r>
              <a:rPr dirty="0" lang="en-GB" sz="1100">
                <a:solidFill>
                  <a:schemeClr val="dk1"/>
                </a:solidFill>
                <a:uFillTx/>
              </a:rPr>
              <a:t>”I'm sure a lot of you will be </a:t>
            </a:r>
            <a:r>
              <a:rPr dirty="0" err="1" lang="en-GB" sz="1100">
                <a:solidFill>
                  <a:schemeClr val="dk1"/>
                </a:solidFill>
                <a:uFillTx/>
              </a:rPr>
              <a:t>canceling</a:t>
            </a:r>
            <a:r>
              <a:rPr dirty="0" lang="en-GB" sz="1100">
                <a:solidFill>
                  <a:schemeClr val="dk1"/>
                </a:solidFill>
                <a:uFillTx/>
              </a:rPr>
              <a:t> your world of Warcraft subscriptions after this incident same as I will. so if any of you are looking for a new place to become a wild refugee there is a certain MMO made by S**are E**x that you might like. Just give F**al F****</a:t>
            </a:r>
            <a:r>
              <a:rPr dirty="0" err="1" lang="en-GB" sz="1100">
                <a:solidFill>
                  <a:schemeClr val="dk1"/>
                </a:solidFill>
                <a:uFillTx/>
              </a:rPr>
              <a:t>sy</a:t>
            </a:r>
            <a:r>
              <a:rPr dirty="0" lang="en-GB" sz="1100">
                <a:solidFill>
                  <a:schemeClr val="dk1"/>
                </a:solidFill>
                <a:uFillTx/>
              </a:rPr>
              <a:t> a try. You can play a free trial up to </a:t>
            </a:r>
            <a:r>
              <a:rPr dirty="0" err="1" lang="en-GB" sz="1100">
                <a:solidFill>
                  <a:schemeClr val="dk1"/>
                </a:solidFill>
                <a:uFillTx/>
              </a:rPr>
              <a:t>lvl</a:t>
            </a:r>
            <a:r>
              <a:rPr dirty="0" lang="en-GB" sz="1100">
                <a:solidFill>
                  <a:schemeClr val="dk1"/>
                </a:solidFill>
                <a:uFillTx/>
              </a:rPr>
              <a:t> 35 and see if you like it. At least they aren't banning people from their game for being against a certain totalitarian government.”</a:t>
            </a:r>
            <a:endParaRPr b="1" dirty="0" sz="1000">
              <a:solidFill>
                <a:srgbClr val="0C5AB5"/>
              </a:solidFill>
              <a:uFillTx/>
            </a:endParaRPr>
          </a:p>
          <a:p>
            <a:pPr algn="l" indent="-222250" lvl="0" marL="285750" marR="0" rtl="0">
              <a:lnSpc>
                <a:spcPct val="150000"/>
              </a:lnSpc>
              <a:spcBef>
                <a:spcPts val="0"/>
              </a:spcBef>
              <a:spcAft>
                <a:spcPts val="0"/>
              </a:spcAft>
              <a:buClr>
                <a:srgbClr val="000000"/>
              </a:buClr>
              <a:buSzPts val="1000"/>
              <a:buFont typeface="Arial"/>
              <a:buNone/>
            </a:pPr>
            <a:endParaRPr b="1" dirty="0" sz="1000">
              <a:solidFill>
                <a:srgbClr val="0C5AB5"/>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4" name="Google Shape;194;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110925" y="2550550"/>
            <a:ext cx="3670500" cy="2130249"/>
          </a:xfrm>
          <a:prstGeom prst="rect">
            <a:avLst/>
          </a:prstGeom>
          <a:solidFill>
            <a:srgbClr val="FFFFFF"/>
          </a:solidFill>
          <a:ln cap="flat" cmpd="sng" w="12700">
            <a:solidFill>
              <a:srgbClr val="7F7F7F"/>
            </a:solidFill>
            <a:prstDash val="solid"/>
            <a:miter lim="800000"/>
            <a:headEnd len="sm" type="none" w="sm"/>
            <a:tailEnd len="sm" type="none" w="sm"/>
          </a:ln>
          <a:effectLst>
            <a:outerShdw algn="tl" blurRad="50800" dir="2700000" dist="38100" rotWithShape="0">
              <a:srgbClr val="000000">
                <a:alpha val="40000"/>
              </a:srgbClr>
            </a:outerShdw>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Clr>
                <a:schemeClr val="dk1"/>
              </a:buClr>
              <a:buSzPts val="1100"/>
              <a:buFont typeface="Arial"/>
              <a:buNone/>
            </a:pPr>
            <a:endParaRPr dirty="0" sz="1100">
              <a:solidFill>
                <a:schemeClr val="dk1"/>
              </a:solidFill>
              <a:uFillTx/>
            </a:endParaRPr>
          </a:p>
          <a:p>
            <a:pPr algn="l" indent="0" lvl="0" marL="0" rtl="0">
              <a:spcBef>
                <a:spcPts val="0"/>
              </a:spcBef>
              <a:spcAft>
                <a:spcPts val="0"/>
              </a:spcAft>
              <a:buClr>
                <a:schemeClr val="dk1"/>
              </a:buClr>
              <a:buSzPts val="1100"/>
              <a:buFont typeface="Arial"/>
              <a:buNone/>
            </a:pPr>
            <a:r>
              <a:rPr dirty="0" i="1" lang="en-GB" sz="1100">
                <a:solidFill>
                  <a:schemeClr val="dk1"/>
                </a:solidFill>
                <a:uFillTx/>
              </a:rPr>
              <a:t>0.977193 score</a:t>
            </a:r>
            <a:endParaRPr dirty="0" i="1" sz="1100">
              <a:solidFill>
                <a:schemeClr val="dk1"/>
              </a:solidFill>
              <a:uFillTx/>
            </a:endParaRPr>
          </a:p>
          <a:p>
            <a:pPr>
              <a:spcBef>
                <a:spcPts val="0"/>
              </a:spcBef>
              <a:spcAft>
                <a:spcPts val="0"/>
              </a:spcAft>
              <a:buClr>
                <a:schemeClr val="dk1"/>
              </a:buClr>
              <a:buSzPts val="1100"/>
            </a:pPr>
            <a:r>
              <a:rPr dirty="0" lang="en-GB" sz="1100">
                <a:solidFill>
                  <a:schemeClr val="dk1"/>
                </a:solidFill>
                <a:uFillTx/>
              </a:rPr>
              <a:t>”I love </a:t>
            </a:r>
            <a:r>
              <a:rPr dirty="0" err="1" lang="en-GB" sz="1100">
                <a:solidFill>
                  <a:schemeClr val="dk1"/>
                </a:solidFill>
                <a:uFillTx/>
              </a:rPr>
              <a:t>starcraft</a:t>
            </a:r>
            <a:r>
              <a:rPr dirty="0" lang="en-GB" sz="1100">
                <a:solidFill>
                  <a:schemeClr val="dk1"/>
                </a:solidFill>
                <a:uFillTx/>
              </a:rPr>
              <a:t> 2, I love heroes of the storm, I had many fond memories of playing overwatch with my friends. But my love for them is not enough to convince me to let freedom die. I have family in Hong Kong, family that I no longer communicate with because we both know it would be dangerous if they were caught talking to an American. All I can do is hope someday I'll see them again, and that someday I'll get to see my heritage. I will never support tyranny. I will always support democracy, and I will always support freedom. It was a fun ride but I'm done with your shit.”</a:t>
            </a:r>
            <a:endParaRPr dirty="0" sz="1100">
              <a:solidFill>
                <a:schemeClr val="dk1"/>
              </a:solidFill>
              <a:uFillTx/>
            </a:endParaRPr>
          </a:p>
          <a:p>
            <a:pPr algn="l" indent="-222250" lvl="0" marL="285750" marR="0" rtl="0">
              <a:lnSpc>
                <a:spcPct val="150000"/>
              </a:lnSpc>
              <a:spcBef>
                <a:spcPts val="0"/>
              </a:spcBef>
              <a:spcAft>
                <a:spcPts val="0"/>
              </a:spcAft>
              <a:buClr>
                <a:srgbClr val="000000"/>
              </a:buClr>
              <a:buSzPts val="1000"/>
              <a:buFont typeface="Arial"/>
              <a:buNone/>
            </a:pPr>
            <a:endParaRPr dirty="0" sz="11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5" name="Google Shape;195;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56189" y="4354406"/>
            <a:ext cx="1629289" cy="471765"/>
          </a:xfrm>
          <a:prstGeom prst="rect">
            <a:avLst/>
          </a:prstGeom>
          <a:solidFill>
            <a:srgbClr val="FFFFFF"/>
          </a:solidFill>
          <a:ln cap="flat" cmpd="sng" w="12700">
            <a:solidFill>
              <a:srgbClr val="7F7F7F"/>
            </a:solidFill>
            <a:prstDash val="solid"/>
            <a:miter lim="800000"/>
            <a:headEnd len="sm" type="none" w="sm"/>
            <a:tailEnd len="sm" type="none" w="sm"/>
          </a:ln>
          <a:effectLst>
            <a:outerShdw algn="tl" blurRad="50800" dir="2700000" dist="38100" rotWithShape="0">
              <a:srgbClr val="000000">
                <a:alpha val="40000"/>
              </a:srgbClr>
            </a:outerShdw>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dirty="0" i="1" lang="en-GB" sz="1100">
                <a:solidFill>
                  <a:schemeClr val="dk1"/>
                </a:solidFill>
                <a:uFillTx/>
              </a:rPr>
              <a:t>0.00192443 score</a:t>
            </a:r>
            <a:endParaRPr dirty="0" i="1" sz="1100">
              <a:solidFill>
                <a:schemeClr val="dk1"/>
              </a:solidFill>
              <a:uFillTx/>
            </a:endParaRPr>
          </a:p>
          <a:p>
            <a:pPr lvl="0">
              <a:spcBef>
                <a:spcPts val="0"/>
              </a:spcBef>
              <a:spcAft>
                <a:spcPts val="0"/>
              </a:spcAft>
            </a:pPr>
            <a:r>
              <a:rPr dirty="0" lang="en-GB" sz="1100">
                <a:solidFill>
                  <a:schemeClr val="dk1"/>
                </a:solidFill>
                <a:uFillTx/>
              </a:rPr>
              <a:t>”This company sucks</a:t>
            </a:r>
            <a:r>
              <a:rPr dirty="0" lang="en-GB" sz="1000">
                <a:solidFill>
                  <a:schemeClr val="dk1"/>
                </a:solidFill>
                <a:uFillTx/>
              </a:rPr>
              <a:t>”</a:t>
            </a:r>
            <a:endParaRPr b="1" dirty="0" sz="1000">
              <a:solidFill>
                <a:srgbClr val="0C5AB5"/>
              </a:solidFill>
              <a:uFillTx/>
              <a:latin typeface="Arial"/>
              <a:ea typeface="Arial"/>
              <a:cs typeface="Arial"/>
              <a:sym typeface="Arial"/>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96" name="Google Shape;196;p2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35317" y="4354405"/>
            <a:ext cx="2036683" cy="471765"/>
          </a:xfrm>
          <a:prstGeom prst="rect">
            <a:avLst/>
          </a:prstGeom>
          <a:solidFill>
            <a:srgbClr val="FFFFFF"/>
          </a:solidFill>
          <a:ln cap="flat" cmpd="sng" w="12700">
            <a:solidFill>
              <a:srgbClr val="7F7F7F"/>
            </a:solidFill>
            <a:prstDash val="solid"/>
            <a:miter lim="800000"/>
            <a:headEnd len="sm" type="none" w="sm"/>
            <a:tailEnd len="sm" type="none" w="sm"/>
          </a:ln>
          <a:effectLst>
            <a:outerShdw algn="tl" blurRad="50800" dir="2700000" dist="38100" rotWithShape="0">
              <a:srgbClr val="000000">
                <a:alpha val="40000"/>
              </a:srgbClr>
            </a:outerShdw>
          </a:effectLst>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45700" lIns="91425" rIns="91425" spcFirstLastPara="1" tIns="45700" wrap="square">
            <a:noAutofit/>
          </a:bodyPr>
          <a:lstStyle/>
          <a:p>
            <a:pPr algn="l" indent="0" lvl="0" marL="0" rtl="0">
              <a:spcBef>
                <a:spcPts val="0"/>
              </a:spcBef>
              <a:spcAft>
                <a:spcPts val="0"/>
              </a:spcAft>
              <a:buNone/>
            </a:pPr>
            <a:r>
              <a:rPr dirty="0" i="1" lang="en-GB" sz="1100">
                <a:solidFill>
                  <a:schemeClr val="dk1"/>
                </a:solidFill>
                <a:uFillTx/>
              </a:rPr>
              <a:t>0.00112143 score</a:t>
            </a:r>
            <a:endParaRPr dirty="0" i="1" sz="1100">
              <a:solidFill>
                <a:schemeClr val="dk1"/>
              </a:solidFill>
              <a:uFillTx/>
            </a:endParaRPr>
          </a:p>
          <a:p>
            <a:pPr lvl="0">
              <a:spcBef>
                <a:spcPts val="0"/>
              </a:spcBef>
              <a:spcAft>
                <a:spcPts val="0"/>
              </a:spcAft>
            </a:pPr>
            <a:r>
              <a:rPr dirty="0" lang="en-GB" sz="1100">
                <a:solidFill>
                  <a:schemeClr val="dk1"/>
                </a:solidFill>
                <a:uFillTx/>
              </a:rPr>
              <a:t>” Fuck you </a:t>
            </a:r>
            <a:r>
              <a:rPr dirty="0" err="1" lang="en-GB" sz="1100">
                <a:solidFill>
                  <a:schemeClr val="dk1"/>
                </a:solidFill>
                <a:uFillTx/>
              </a:rPr>
              <a:t>you</a:t>
            </a:r>
            <a:r>
              <a:rPr dirty="0" lang="en-GB" sz="1100">
                <a:solidFill>
                  <a:schemeClr val="dk1"/>
                </a:solidFill>
                <a:uFillTx/>
              </a:rPr>
              <a:t> stupid cucks</a:t>
            </a:r>
            <a:r>
              <a:rPr dirty="0" lang="en-GB" sz="1000">
                <a:solidFill>
                  <a:schemeClr val="dk1"/>
                </a:solidFill>
                <a:uFillTx/>
              </a:rPr>
              <a:t> ”</a:t>
            </a:r>
            <a:endParaRPr b="1" dirty="0" sz="1000">
              <a:solidFill>
                <a:srgbClr val="0C5AB5"/>
              </a:solidFill>
              <a:uFillTx/>
              <a:latin typeface="Arial"/>
              <a:ea typeface="Arial"/>
              <a:cs typeface="Arial"/>
              <a:sym typeface="Arial"/>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0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1" name="Google Shape;201;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Apple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2" name="Google Shape;202;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uFillTx/>
            </a:endParaRPr>
          </a:p>
          <a:p>
            <a:pPr algn="l" indent="0" lvl="0" marL="76200" rtl="0">
              <a:spcBef>
                <a:spcPts val="1600"/>
              </a:spcBef>
              <a:spcAft>
                <a:spcPts val="0"/>
              </a:spcAft>
              <a:buClr>
                <a:schemeClr val="dk1"/>
              </a:buClr>
              <a:buSzPts val="2400"/>
              <a:buNone/>
            </a:pPr>
            <a:r>
              <a:rPr dirty="0" lang="en-GB" sz="2400">
                <a:solidFill>
                  <a:schemeClr val="dk1"/>
                </a:solidFill>
                <a:uFillTx/>
              </a:rPr>
              <a:t>Qualitative analysis</a:t>
            </a:r>
            <a:endParaRPr dirty="0" sz="2400">
              <a:solidFill>
                <a:schemeClr val="dk1"/>
              </a:solidFill>
              <a:uFillTx/>
            </a:endParaRPr>
          </a:p>
          <a:p>
            <a:pPr algn="l" indent="0" lvl="0" marL="914400" rtl="0">
              <a:spcBef>
                <a:spcPts val="1600"/>
              </a:spcBef>
              <a:spcAft>
                <a:spcPts val="0"/>
              </a:spcAft>
              <a:buNone/>
            </a:pPr>
            <a:endParaRPr dirty="0" sz="2400">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Event study</a:t>
            </a:r>
            <a:endParaRPr dirty="0" sz="2400">
              <a:solidFill>
                <a:schemeClr val="bg1">
                  <a:lumMod val="85000"/>
                </a:schemeClr>
              </a:solidFill>
              <a:uFillTx/>
            </a:endParaRPr>
          </a:p>
          <a:p>
            <a:pPr algn="l" indent="0" lvl="0" marL="914400" rtl="0">
              <a:spcBef>
                <a:spcPts val="1600"/>
              </a:spcBef>
              <a:spcAft>
                <a:spcPts val="0"/>
              </a:spcAft>
              <a:buNone/>
            </a:pPr>
            <a:endParaRPr dirty="0" sz="2400">
              <a:solidFill>
                <a:schemeClr val="bg1">
                  <a:lumMod val="85000"/>
                </a:schemeClr>
              </a:solidFill>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Opinion analysis</a:t>
            </a:r>
            <a:endParaRPr dirty="0" sz="2400">
              <a:solidFill>
                <a:schemeClr val="bg1">
                  <a:lumMod val="85000"/>
                </a:schemeClr>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3" name="Google Shape;203;p3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18</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0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8" name="Google Shape;208;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Apple - Qualitative Analysis</a:t>
            </a:r>
            <a:r>
              <a:rPr dirty="0" lang="en-GB">
                <a:uFillTx/>
              </a:rPr>
              <a:t>	 </a:t>
            </a: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09" name="Google Shape;209;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3802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uFillTx/>
              </a:rPr>
              <a:t>Top posts of /r/apple</a:t>
            </a:r>
            <a:endParaRPr dirty="0">
              <a:uFillTx/>
            </a:endParaRPr>
          </a:p>
          <a:p>
            <a:pPr algn="l" indent="-317500" lvl="0" marL="457200" rtl="0">
              <a:spcBef>
                <a:spcPts val="1600"/>
              </a:spcBef>
              <a:spcAft>
                <a:spcPts val="0"/>
              </a:spcAft>
              <a:buClr>
                <a:schemeClr val="dk1"/>
              </a:buClr>
              <a:buSzPts val="1400"/>
              <a:buFont charset="0" panose="02070309020205020404" pitchFamily="49" typeface="Courier New"/>
              <a:buChar char="o"/>
            </a:pPr>
            <a:r>
              <a:rPr dirty="0" lang="en-GB" sz="1400">
                <a:solidFill>
                  <a:schemeClr val="dk1"/>
                </a:solidFill>
                <a:uFillTx/>
              </a:rPr>
              <a:t>Monthly perspective: Before &amp; after crisis - no mentioning of HK in monthly top / most commented / longest posts (May to October 2019)</a:t>
            </a:r>
            <a:endParaRPr dirty="0" sz="1400">
              <a:solidFill>
                <a:schemeClr val="dk1"/>
              </a:solidFill>
              <a:uFillTx/>
            </a:endParaRPr>
          </a:p>
          <a:p>
            <a:pPr algn="l" lvl="1"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Content of popular posts: Product Reviews, WWDC, iPhone giveaway</a:t>
            </a:r>
            <a:endParaRPr dirty="0" sz="1400">
              <a:solidFill>
                <a:schemeClr val="dk1"/>
              </a:solidFill>
              <a:uFillTx/>
            </a:endParaRPr>
          </a:p>
          <a:p>
            <a:pPr algn="l"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Closer look reveals only one top post containing HK: </a:t>
            </a:r>
            <a:endParaRPr dirty="0" sz="1400">
              <a:solidFill>
                <a:schemeClr val="dk1"/>
              </a:solidFill>
              <a:uFillTx/>
            </a:endParaRPr>
          </a:p>
          <a:p>
            <a:pPr algn="l" lvl="1"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Highest Score of 9th of October - 23rd of October Post about this topic	</a:t>
            </a:r>
            <a:endParaRPr dirty="0" sz="1400">
              <a:solidFill>
                <a:schemeClr val="dk1"/>
              </a:solidFill>
              <a:uFillTx/>
            </a:endParaRPr>
          </a:p>
          <a:p>
            <a:pPr algn="l" indent="-285750" lvl="0" marL="285750" rtl="0">
              <a:spcBef>
                <a:spcPts val="1600"/>
              </a:spcBef>
              <a:spcAft>
                <a:spcPts val="0"/>
              </a:spcAft>
              <a:buFont charset="0" panose="02070309020205020404" pitchFamily="49" typeface="Courier New"/>
              <a:buChar char="o"/>
            </a:pPr>
            <a:endParaRPr dirty="0">
              <a:solidFill>
                <a:schemeClr val="dk1"/>
              </a:solidFill>
              <a:uFillTx/>
            </a:endParaRPr>
          </a:p>
          <a:p>
            <a:pPr algn="l" indent="0" lvl="0" marL="0" rtl="0">
              <a:spcBef>
                <a:spcPts val="1600"/>
              </a:spcBef>
              <a:spcAft>
                <a:spcPts val="0"/>
              </a:spcAft>
              <a:buNone/>
            </a:pPr>
            <a:endParaRPr dirty="0">
              <a:solidFill>
                <a:schemeClr val="dk1"/>
              </a:solidFill>
              <a:uFillTx/>
            </a:endParaRPr>
          </a:p>
          <a:p>
            <a:pPr algn="l" indent="0" lvl="0" marL="0" rtl="0">
              <a:spcBef>
                <a:spcPts val="1600"/>
              </a:spcBef>
              <a:spcAft>
                <a:spcPts val="0"/>
              </a:spcAft>
              <a:buNone/>
            </a:pPr>
            <a:endParaRPr dirty="0">
              <a:solidFill>
                <a:schemeClr val="dk1"/>
              </a:solidFill>
              <a:uFillTx/>
            </a:endParaRPr>
          </a:p>
          <a:p>
            <a:pPr algn="l" indent="0" lvl="0" marL="0" rtl="0">
              <a:spcBef>
                <a:spcPts val="1600"/>
              </a:spcBef>
              <a:spcAft>
                <a:spcPts val="0"/>
              </a:spcAft>
              <a:buNone/>
            </a:pPr>
            <a:endParaRPr dirty="0">
              <a:solidFill>
                <a:schemeClr val="dk1"/>
              </a:solidFill>
              <a:uFillTx/>
            </a:endParaRPr>
          </a:p>
          <a:p>
            <a:pPr algn="l" indent="0" lvl="0" marL="457200" rtl="0">
              <a:spcBef>
                <a:spcPts val="1600"/>
              </a:spcBef>
              <a:spcAft>
                <a:spcPts val="0"/>
              </a:spcAft>
              <a:buNone/>
            </a:pPr>
            <a:endParaRPr dirty="0">
              <a:solidFill>
                <a:schemeClr val="dk1"/>
              </a:solidFill>
              <a:uFillTx/>
            </a:endParaRPr>
          </a:p>
          <a:p>
            <a:pPr algn="l" indent="0" lvl="0" marL="914400" rtl="0">
              <a:spcBef>
                <a:spcPts val="1600"/>
              </a:spcBef>
              <a:spcAft>
                <a:spcPts val="1600"/>
              </a:spcAft>
              <a:buNone/>
            </a:pPr>
            <a:endParaRPr dirty="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0" name="Google Shape;210;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19</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1" name="Google Shape;211;p3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10425" y="2375250"/>
            <a:ext cx="6099751" cy="19569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2" name="Google Shape;212;p3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559" y="4712049"/>
            <a:ext cx="6861908" cy="29593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800" u="sng">
                <a:solidFill>
                  <a:schemeClr val="bg1"/>
                </a:solidFill>
                <a:uFillTx/>
                <a:hlinkClick r:id="rId4"/>
              </a:rPr>
              <a:t>https://www.reddit.com/r/apple/comments/dfxxpz/boycottapple_trending_as_apple_removes_quartz</a:t>
            </a:r>
            <a:r>
              <a:rPr dirty="0" lang="en-GB" sz="800">
                <a:solidFill>
                  <a:schemeClr val="bg1"/>
                </a:solidFill>
                <a:uFillTx/>
              </a:rPr>
              <a:t>, last visited on the 23</a:t>
            </a:r>
            <a:r>
              <a:rPr baseline="30000" dirty="0" lang="en-GB" sz="800">
                <a:solidFill>
                  <a:schemeClr val="bg1"/>
                </a:solidFill>
                <a:uFillTx/>
              </a:rPr>
              <a:t>rd</a:t>
            </a:r>
            <a:r>
              <a:rPr dirty="0" lang="en-GB" sz="800">
                <a:solidFill>
                  <a:schemeClr val="bg1"/>
                </a:solidFill>
                <a:uFillTx/>
              </a:rPr>
              <a:t> of February 2020</a:t>
            </a:r>
            <a:endParaRPr dirty="0" sz="800">
              <a:solidFill>
                <a:schemeClr val="bg1"/>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2" name="Google Shape;62;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5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Motivation</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3" name="Google Shape;63;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053550"/>
            <a:ext cx="4949848"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buClr>
                <a:srgbClr val="000000"/>
              </a:buClr>
              <a:buFont charset="0" panose="02070309020205020404" pitchFamily="49" typeface="Courier New"/>
              <a:buChar char="o"/>
            </a:pPr>
            <a:r>
              <a:rPr dirty="0" lang="en-US">
                <a:solidFill>
                  <a:srgbClr val="000000"/>
                </a:solidFill>
                <a:uFillTx/>
              </a:rPr>
              <a:t>The Hong Kong crisis is an ongoing, deeply socially critical issue</a:t>
            </a:r>
          </a:p>
          <a:p>
            <a:pPr algn="l" lvl="0" rtl="0">
              <a:spcBef>
                <a:spcPts val="1600"/>
              </a:spcBef>
              <a:spcAft>
                <a:spcPts val="0"/>
              </a:spcAft>
              <a:buClr>
                <a:srgbClr val="000000"/>
              </a:buClr>
              <a:buSzPts val="1800"/>
              <a:buFont charset="0" panose="02070309020205020404" pitchFamily="49" typeface="Courier New"/>
              <a:buChar char="o"/>
            </a:pPr>
            <a:r>
              <a:rPr dirty="0" lang="en-US">
                <a:solidFill>
                  <a:srgbClr val="000000"/>
                </a:solidFill>
                <a:uFillTx/>
              </a:rPr>
              <a:t>China’s power and influence is expected to rise in the next years, also outside of their own country</a:t>
            </a:r>
          </a:p>
          <a:p>
            <a:pPr algn="l" lvl="0" rtl="0">
              <a:spcBef>
                <a:spcPts val="1600"/>
              </a:spcBef>
              <a:spcAft>
                <a:spcPts val="0"/>
              </a:spcAft>
              <a:buClr>
                <a:srgbClr val="000000"/>
              </a:buClr>
              <a:buSzPts val="1800"/>
              <a:buFont charset="0" panose="02070309020205020404" pitchFamily="49" typeface="Courier New"/>
              <a:buChar char="o"/>
            </a:pPr>
            <a:r>
              <a:rPr dirty="0" lang="en-US">
                <a:solidFill>
                  <a:srgbClr val="000000"/>
                </a:solidFill>
                <a:uFillTx/>
              </a:rPr>
              <a:t>The incident features digital, social, political aspects and such that potentially endanger global freedom of speech</a:t>
            </a:r>
          </a:p>
          <a:p>
            <a:pPr algn="l" lvl="0" rtl="0">
              <a:spcBef>
                <a:spcPts val="1600"/>
              </a:spcBef>
              <a:spcAft>
                <a:spcPts val="0"/>
              </a:spcAft>
              <a:buClr>
                <a:srgbClr val="000000"/>
              </a:buClr>
              <a:buSzPts val="1800"/>
              <a:buFont charset="0" panose="02070309020205020404" pitchFamily="49" typeface="Courier New"/>
              <a:buChar char="o"/>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4" name="Google Shape;64;p1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smtClean="0">
                <a:uFillTx/>
              </a:rPr>
              <a:t>2</a:t>
            </a:fld>
            <a:endParaRPr dirty="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Grafik 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704110" y="1299148"/>
            <a:ext cx="2998189" cy="1998793"/>
          </a:xfrm>
          <a:prstGeom prst="rect">
            <a:avLst/>
          </a:prstGeom>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1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Textfeld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7" name="Google Shape;217;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highlight>
                  <a:srgbClr val="FFFFFF"/>
                </a:highlight>
                <a:uFillTx/>
              </a:rPr>
              <a:t>Only one high voted post on HK on /r/apple</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8" name="Google Shape;218;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3915526" cy="3510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indent="-317500" lvl="0" marL="457200" rtl="0">
              <a:spcBef>
                <a:spcPts val="0"/>
              </a:spcBef>
              <a:spcAft>
                <a:spcPts val="0"/>
              </a:spcAft>
              <a:buClr>
                <a:schemeClr val="dk1"/>
              </a:buClr>
              <a:buSzPts val="1400"/>
              <a:buFont charset="0" panose="02070309020205020404" pitchFamily="49" typeface="Courier New"/>
              <a:buChar char="o"/>
            </a:pPr>
            <a:r>
              <a:rPr dirty="0" err="1" lang="en-GB" sz="1400">
                <a:solidFill>
                  <a:schemeClr val="dk1"/>
                </a:solidFill>
                <a:uFillTx/>
              </a:rPr>
              <a:t>Crosspost</a:t>
            </a:r>
            <a:r>
              <a:rPr dirty="0" lang="en-GB" sz="1400">
                <a:solidFill>
                  <a:schemeClr val="dk1"/>
                </a:solidFill>
                <a:uFillTx/>
              </a:rPr>
              <a:t> of tech blog “mspoweruser.com” reporting Apples App removal of Quartz News &amp; </a:t>
            </a:r>
            <a:r>
              <a:rPr dirty="0" err="1" lang="en-GB" sz="1400">
                <a:solidFill>
                  <a:schemeClr val="dk1"/>
                </a:solidFill>
                <a:uFillTx/>
              </a:rPr>
              <a:t>HKMap.live</a:t>
            </a:r>
            <a:endParaRPr dirty="0" sz="1400">
              <a:solidFill>
                <a:schemeClr val="dk1"/>
              </a:solidFill>
              <a:uFillTx/>
            </a:endParaRPr>
          </a:p>
          <a:p>
            <a:pPr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Blog, not credible news source, but: content is equal to reports of CNN, NY Times, The Guardian, BBC, Telegraph and many more credible sources</a:t>
            </a:r>
            <a:endParaRPr dirty="0" sz="1400">
              <a:solidFill>
                <a:schemeClr val="dk1"/>
              </a:solidFill>
              <a:uFillTx/>
            </a:endParaRPr>
          </a:p>
          <a:p>
            <a:pPr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Blog reports peak of #</a:t>
            </a:r>
            <a:r>
              <a:rPr dirty="0" err="1" lang="en-GB" sz="1400">
                <a:solidFill>
                  <a:schemeClr val="dk1"/>
                </a:solidFill>
                <a:uFillTx/>
              </a:rPr>
              <a:t>boycottapple</a:t>
            </a:r>
            <a:endParaRPr dirty="0" sz="1400">
              <a:solidFill>
                <a:schemeClr val="dk1"/>
              </a:solidFill>
              <a:uFillTx/>
            </a:endParaRPr>
          </a:p>
          <a:p>
            <a:pPr algn="l" indent="0" lvl="0" marL="457200" rtl="0">
              <a:spcBef>
                <a:spcPts val="1600"/>
              </a:spcBef>
              <a:spcAft>
                <a:spcPts val="1600"/>
              </a:spcAft>
              <a:buNone/>
            </a:pPr>
            <a:endParaRPr dirty="0" sz="1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19" name="Google Shape;219;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20</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0" name="Google Shape;220;p3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6125" y="1168663"/>
            <a:ext cx="4385574" cy="3343624"/>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1" name="Google Shape;221;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425122" y="4654216"/>
            <a:ext cx="4344900" cy="207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800" u="sng">
                <a:solidFill>
                  <a:schemeClr val="bg1"/>
                </a:solidFill>
                <a:uFillTx/>
                <a:hlinkClick r:id="rId4"/>
              </a:rPr>
              <a:t>https://mspoweruser.com/boycottapple-trending-as-apple-removes-quartz-news-and-hkmap-apps-from-app-store/</a:t>
            </a:r>
            <a:r>
              <a:rPr dirty="0" lang="en-GB" sz="800">
                <a:solidFill>
                  <a:schemeClr val="bg1"/>
                </a:solidFill>
                <a:uFillTx/>
              </a:rPr>
              <a:t>, last visited on the 23</a:t>
            </a:r>
            <a:r>
              <a:rPr baseline="30000" dirty="0" lang="en-GB" sz="800">
                <a:solidFill>
                  <a:schemeClr val="bg1"/>
                </a:solidFill>
                <a:uFillTx/>
              </a:rPr>
              <a:t>rd</a:t>
            </a:r>
            <a:r>
              <a:rPr dirty="0" lang="en-GB" sz="800">
                <a:solidFill>
                  <a:schemeClr val="bg1"/>
                </a:solidFill>
                <a:uFillTx/>
              </a:rPr>
              <a:t> of  February 2020</a:t>
            </a:r>
            <a:endParaRPr dirty="0" sz="800">
              <a:solidFill>
                <a:schemeClr val="bg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2" name="Google Shape;222;p3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5"/>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990045" y="3097133"/>
            <a:ext cx="2485475" cy="13017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3" name="Google Shape;223;p3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0613" y="4663075"/>
            <a:ext cx="3617700" cy="358436"/>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spcBef>
                <a:spcPts val="0"/>
              </a:spcBef>
              <a:spcAft>
                <a:spcPts val="0"/>
              </a:spcAft>
            </a:pPr>
            <a:r>
              <a:rPr dirty="0" lang="en-GB" sz="800" u="sng">
                <a:solidFill>
                  <a:schemeClr val="bg1"/>
                </a:solidFill>
                <a:uFillTx/>
                <a:hlinkClick r:id="rId6"/>
              </a:rPr>
              <a:t>https://trends.google.com/trends/explore?q=Boycott%20Apple</a:t>
            </a:r>
            <a:r>
              <a:rPr dirty="0" lang="en-GB" sz="800">
                <a:solidFill>
                  <a:schemeClr val="bg1"/>
                </a:solidFill>
                <a:uFillTx/>
              </a:rPr>
              <a:t>, last visited on the 23</a:t>
            </a:r>
            <a:r>
              <a:rPr baseline="30000" dirty="0" lang="en-GB" sz="800">
                <a:solidFill>
                  <a:schemeClr val="bg1"/>
                </a:solidFill>
                <a:uFillTx/>
              </a:rPr>
              <a:t>rd</a:t>
            </a:r>
            <a:r>
              <a:rPr dirty="0" lang="en-GB" sz="800">
                <a:solidFill>
                  <a:schemeClr val="bg1"/>
                </a:solidFill>
                <a:uFillTx/>
              </a:rPr>
              <a:t> of  February 2020</a:t>
            </a:r>
            <a:endParaRPr dirty="0">
              <a:solidFill>
                <a:schemeClr val="bg1"/>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2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8" name="Google Shape;228;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Most voted comment on this reddit post</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29" name="Google Shape;229;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88575" y="1248325"/>
            <a:ext cx="4185300" cy="2242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Addressing ethical and economic aspects</a:t>
            </a:r>
            <a:endParaRPr dirty="0" sz="1400">
              <a:solidFill>
                <a:schemeClr val="dk1"/>
              </a:solidFill>
              <a:uFillTx/>
            </a:endParaRPr>
          </a:p>
          <a:p>
            <a:pPr algn="l" indent="-285750" lvl="0" marL="1200150" rtl="0">
              <a:spcBef>
                <a:spcPts val="1600"/>
              </a:spcBef>
              <a:spcAft>
                <a:spcPts val="0"/>
              </a:spcAft>
              <a:buFont charset="0" panose="02070309020205020404" pitchFamily="49" typeface="Courier New"/>
              <a:buChar char="o"/>
            </a:pPr>
            <a:endParaRPr dirty="0" sz="1400">
              <a:solidFill>
                <a:schemeClr val="dk1"/>
              </a:solidFill>
              <a:uFillTx/>
            </a:endParaRPr>
          </a:p>
          <a:p>
            <a:pPr algn="l" indent="-317500" lvl="0" marL="457200" rtl="0">
              <a:spcBef>
                <a:spcPts val="1600"/>
              </a:spcBef>
              <a:spcAft>
                <a:spcPts val="0"/>
              </a:spcAft>
              <a:buClr>
                <a:schemeClr val="dk1"/>
              </a:buClr>
              <a:buSzPts val="1400"/>
              <a:buFont charset="0" panose="02070309020205020404" pitchFamily="49" typeface="Courier New"/>
              <a:buChar char="o"/>
            </a:pPr>
            <a:r>
              <a:rPr dirty="0" lang="en-GB" sz="1400">
                <a:solidFill>
                  <a:schemeClr val="dk1"/>
                </a:solidFill>
                <a:uFillTx/>
              </a:rPr>
              <a:t>Moral perspective of Apple is questioned</a:t>
            </a:r>
            <a:endParaRPr dirty="0" sz="1400">
              <a:solidFill>
                <a:schemeClr val="dk1"/>
              </a:solidFill>
              <a:uFillTx/>
            </a:endParaRPr>
          </a:p>
          <a:p>
            <a:pPr algn="l" indent="-285750" lvl="0" marL="1200150" rtl="0">
              <a:spcBef>
                <a:spcPts val="1600"/>
              </a:spcBef>
              <a:spcAft>
                <a:spcPts val="0"/>
              </a:spcAft>
              <a:buFont charset="0" panose="02070309020205020404" pitchFamily="49" typeface="Courier New"/>
              <a:buChar char="o"/>
            </a:pPr>
            <a:endParaRPr dirty="0" sz="1400">
              <a:solidFill>
                <a:schemeClr val="dk1"/>
              </a:solidFill>
              <a:uFillTx/>
            </a:endParaRPr>
          </a:p>
          <a:p>
            <a:pPr algn="l" indent="-317500" lvl="0" marL="457200" rtl="0">
              <a:spcBef>
                <a:spcPts val="1600"/>
              </a:spcBef>
              <a:spcAft>
                <a:spcPts val="0"/>
              </a:spcAft>
              <a:buClr>
                <a:schemeClr val="dk1"/>
              </a:buClr>
              <a:buSzPts val="1400"/>
              <a:buFont charset="0" panose="02070309020205020404" pitchFamily="49" typeface="Courier New"/>
              <a:buChar char="o"/>
            </a:pPr>
            <a:r>
              <a:rPr dirty="0" lang="en-GB" sz="1400">
                <a:solidFill>
                  <a:schemeClr val="dk1"/>
                </a:solidFill>
                <a:uFillTx/>
              </a:rPr>
              <a:t>Critique of Capitalism</a:t>
            </a:r>
            <a:endParaRPr dirty="0" sz="14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0" name="Google Shape;230;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21</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1" name="Google Shape;231;p3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94680" y="1193450"/>
            <a:ext cx="4083845" cy="316918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2" name="Google Shape;232;p3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064" y="4698475"/>
            <a:ext cx="8472346" cy="283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spcBef>
                <a:spcPts val="0"/>
              </a:spcBef>
              <a:spcAft>
                <a:spcPts val="0"/>
              </a:spcAft>
            </a:pPr>
            <a:r>
              <a:rPr dirty="0" lang="en-GB" sz="800" u="sng">
                <a:solidFill>
                  <a:schemeClr val="bg1"/>
                </a:solidFill>
                <a:uFillTx/>
                <a:hlinkClick r:id="rId4"/>
              </a:rPr>
              <a:t>https://www.reddit.com/r/apple/comments/dfxxpz/boycottapple_trending_as_apple_removes_quartz</a:t>
            </a:r>
            <a:r>
              <a:rPr dirty="0" lang="en-GB" sz="800">
                <a:solidFill>
                  <a:schemeClr val="bg1"/>
                </a:solidFill>
                <a:uFillTx/>
              </a:rPr>
              <a:t>, last visited on the 23</a:t>
            </a:r>
            <a:r>
              <a:rPr baseline="30000" dirty="0" lang="en-GB" sz="800">
                <a:solidFill>
                  <a:schemeClr val="bg1"/>
                </a:solidFill>
                <a:uFillTx/>
              </a:rPr>
              <a:t>rd</a:t>
            </a:r>
            <a:r>
              <a:rPr dirty="0" lang="en-GB" sz="800">
                <a:solidFill>
                  <a:schemeClr val="bg1"/>
                </a:solidFill>
                <a:uFillTx/>
              </a:rPr>
              <a:t> of  February 2020</a:t>
            </a:r>
            <a:endParaRPr dirty="0" sz="800">
              <a:solidFill>
                <a:schemeClr val="bg1"/>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3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6" name="Textfeld 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7" name="Google Shape;237;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387"/>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Other top voted comments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8" name="Google Shape;238;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1900" y="1017725"/>
            <a:ext cx="4022700" cy="10860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Referencing the Blizzard Case</a:t>
            </a:r>
            <a:endParaRPr dirty="0" sz="1400">
              <a:solidFill>
                <a:schemeClr val="dk1"/>
              </a:solidFill>
              <a:uFillTx/>
            </a:endParaRPr>
          </a:p>
          <a:p>
            <a:pPr algn="l"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Further criticism of Apple and businesses</a:t>
            </a:r>
            <a:endParaRPr dirty="0" sz="1400">
              <a:solidFill>
                <a:schemeClr val="dk1"/>
              </a:solidFill>
              <a:uFillTx/>
            </a:endParaRPr>
          </a:p>
          <a:p>
            <a:pPr algn="l" indent="-317500" lvl="0" marL="457200" rtl="0">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Root cause analysis by users</a:t>
            </a:r>
            <a:endParaRPr dirty="0" sz="1400">
              <a:solidFill>
                <a:schemeClr val="dk1"/>
              </a:solidFill>
              <a:uFillTx/>
            </a:endParaRPr>
          </a:p>
          <a:p>
            <a:pPr algn="l" indent="0" lvl="0" marL="457200" rtl="0">
              <a:spcBef>
                <a:spcPts val="1600"/>
              </a:spcBef>
              <a:spcAft>
                <a:spcPts val="1600"/>
              </a:spcAft>
              <a:buNone/>
            </a:pPr>
            <a:endParaRPr dirty="0" sz="14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39" name="Google Shape;239;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22</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0" name="Google Shape;240;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712" y="4721092"/>
            <a:ext cx="8570125" cy="27784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spcBef>
                <a:spcPts val="0"/>
              </a:spcBef>
              <a:spcAft>
                <a:spcPts val="0"/>
              </a:spcAft>
            </a:pPr>
            <a:r>
              <a:rPr dirty="0" lang="en-GB" sz="800">
                <a:solidFill>
                  <a:schemeClr val="bg1"/>
                </a:solidFill>
                <a:uFillTx/>
              </a:rPr>
              <a:t>All from: </a:t>
            </a:r>
            <a:r>
              <a:rPr dirty="0" lang="en-US" sz="800" u="sng">
                <a:solidFill>
                  <a:schemeClr val="bg1"/>
                </a:solidFill>
                <a:uFillTx/>
                <a:hlinkClick r:id="rId3"/>
              </a:rPr>
              <a:t>https://www.reddit.com/r/apple/comments/dfxxpz/boycottapple_trending_as_apple_removes_quartz</a:t>
            </a:r>
            <a:r>
              <a:rPr dirty="0" lang="en-US" sz="800">
                <a:solidFill>
                  <a:schemeClr val="bg1"/>
                </a:solidFill>
                <a:uFillTx/>
              </a:rPr>
              <a:t>, last visited on the 23</a:t>
            </a:r>
            <a:r>
              <a:rPr baseline="30000" dirty="0" lang="en-US" sz="800">
                <a:solidFill>
                  <a:schemeClr val="bg1"/>
                </a:solidFill>
                <a:uFillTx/>
              </a:rPr>
              <a:t>rd</a:t>
            </a:r>
            <a:r>
              <a:rPr dirty="0" lang="en-US" sz="800">
                <a:solidFill>
                  <a:schemeClr val="bg1"/>
                </a:solidFill>
                <a:uFillTx/>
              </a:rPr>
              <a:t> of  February 2020</a:t>
            </a:r>
          </a:p>
          <a:p>
            <a:pPr algn="l" indent="0" lvl="0" marL="0" rtl="0">
              <a:spcBef>
                <a:spcPts val="0"/>
              </a:spcBef>
              <a:spcAft>
                <a:spcPts val="0"/>
              </a:spcAft>
              <a:buNone/>
            </a:pPr>
            <a:endParaRPr dirty="0" sz="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1" name="Google Shape;241;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19343" y="951300"/>
            <a:ext cx="2648825" cy="2569025"/>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2" name="Google Shape;242;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5"/>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648225" y="691600"/>
            <a:ext cx="1928125" cy="32612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3" name="Google Shape;243;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25774" y="3560618"/>
            <a:ext cx="1603500" cy="19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800">
                <a:uFillTx/>
              </a:rPr>
              <a:t>2nd highest voted comment</a:t>
            </a:r>
            <a:endParaRPr dirty="0" sz="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4" name="Google Shape;244;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974595" y="902125"/>
            <a:ext cx="1603500" cy="19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800">
                <a:uFillTx/>
              </a:rPr>
              <a:t>3rd highest voted comment</a:t>
            </a:r>
            <a:endParaRPr sz="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5" name="Google Shape;245;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6"/>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97250" y="1339900"/>
            <a:ext cx="1662275" cy="8623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6" name="Google Shape;246;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283945" y="2202338"/>
            <a:ext cx="1603500" cy="19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800">
                <a:uFillTx/>
              </a:rPr>
              <a:t>4th highest voted comment</a:t>
            </a:r>
            <a:endParaRPr sz="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7" name="Google Shape;247;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7"/>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23170" y="1947426"/>
            <a:ext cx="2673625" cy="21847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8" name="Google Shape;248;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8134" y="4162062"/>
            <a:ext cx="1603500" cy="19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800">
                <a:uFillTx/>
              </a:rPr>
              <a:t>5th highest voted comment</a:t>
            </a:r>
            <a:endParaRPr sz="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49" name="Google Shape;249;p3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8"/>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58475" y="2769425"/>
            <a:ext cx="2611824" cy="14783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0" name="Google Shape;250;p3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401020" y="4247725"/>
            <a:ext cx="1603500" cy="1998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sz="800">
                <a:uFillTx/>
              </a:rPr>
              <a:t>6th highest voted comment</a:t>
            </a:r>
            <a:endParaRPr sz="8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5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5" name="Google Shape;255;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Summary of top comments qualitative analysis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6" name="Google Shape;256;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15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just" indent="-317500" lvl="0" marL="457200"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Generally strongly negative comments and evaluations, occasionally neutral comments, no positive ones</a:t>
            </a:r>
            <a:endParaRPr dirty="0" sz="1400">
              <a:solidFill>
                <a:schemeClr val="dk1"/>
              </a:solidFill>
              <a:uFillTx/>
            </a:endParaRPr>
          </a:p>
          <a:p>
            <a:pPr algn="just" indent="-317500" lvl="0" marL="457200"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Despite Apple's brand loyalty no </a:t>
            </a:r>
            <a:r>
              <a:rPr dirty="0" err="1" lang="en-GB" sz="1400">
                <a:solidFill>
                  <a:schemeClr val="dk1"/>
                </a:solidFill>
                <a:uFillTx/>
              </a:rPr>
              <a:t>defense</a:t>
            </a:r>
            <a:r>
              <a:rPr dirty="0" lang="en-GB" sz="1400">
                <a:solidFill>
                  <a:schemeClr val="dk1"/>
                </a:solidFill>
                <a:uFillTx/>
              </a:rPr>
              <a:t> among the comments with the most encouragement</a:t>
            </a:r>
            <a:endParaRPr dirty="0" sz="1400">
              <a:solidFill>
                <a:schemeClr val="dk1"/>
              </a:solidFill>
              <a:uFillTx/>
            </a:endParaRPr>
          </a:p>
          <a:p>
            <a:pPr algn="just" indent="-317500" lvl="0" marL="457200"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Search for causes, solutions and connections with general HK problems</a:t>
            </a:r>
            <a:endParaRPr dirty="0" sz="1400">
              <a:solidFill>
                <a:schemeClr val="dk1"/>
              </a:solidFill>
              <a:uFillTx/>
            </a:endParaRPr>
          </a:p>
          <a:p>
            <a:pPr algn="just" indent="-317500" lvl="0" marL="457200"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Critique of China and capitalism</a:t>
            </a:r>
            <a:endParaRPr dirty="0" sz="1400">
              <a:solidFill>
                <a:schemeClr val="dk1"/>
              </a:solidFill>
              <a:uFillTx/>
            </a:endParaRPr>
          </a:p>
          <a:p>
            <a:pPr algn="just" indent="-317500" lvl="0" marL="457200"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Signs of anger and disappointment beyond the specific case</a:t>
            </a:r>
            <a:endParaRPr dirty="0" sz="1400">
              <a:solidFill>
                <a:schemeClr val="dk1"/>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57" name="Google Shape;257;p3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23</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6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2" name="Google Shape;262;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Apple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3" name="Google Shape;263;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Qualitative analysis</a:t>
            </a:r>
            <a:endParaRPr dirty="0" sz="2400">
              <a:solidFill>
                <a:schemeClr val="bg1">
                  <a:lumMod val="85000"/>
                </a:schemeClr>
              </a:solidFill>
              <a:uFillTx/>
            </a:endParaRPr>
          </a:p>
          <a:p>
            <a:pPr algn="l" indent="0" lvl="0" marL="914400" rtl="0">
              <a:spcBef>
                <a:spcPts val="1600"/>
              </a:spcBef>
              <a:spcAft>
                <a:spcPts val="0"/>
              </a:spcAft>
              <a:buNone/>
            </a:pPr>
            <a:endParaRPr dirty="0" sz="2400">
              <a:uFillTx/>
            </a:endParaRPr>
          </a:p>
          <a:p>
            <a:pPr algn="l" indent="0" lvl="0" marL="76200" rtl="0">
              <a:spcBef>
                <a:spcPts val="1600"/>
              </a:spcBef>
              <a:spcAft>
                <a:spcPts val="0"/>
              </a:spcAft>
              <a:buClr>
                <a:schemeClr val="dk1"/>
              </a:buClr>
              <a:buSzPts val="2400"/>
              <a:buNone/>
            </a:pPr>
            <a:r>
              <a:rPr dirty="0" lang="en-GB" sz="2400">
                <a:solidFill>
                  <a:schemeClr val="dk1"/>
                </a:solidFill>
                <a:uFillTx/>
              </a:rPr>
              <a:t>Event study</a:t>
            </a:r>
            <a:endParaRPr dirty="0" sz="2400">
              <a:solidFill>
                <a:schemeClr val="dk1"/>
              </a:solidFill>
              <a:uFillTx/>
            </a:endParaRPr>
          </a:p>
          <a:p>
            <a:pPr algn="l" indent="0" lvl="0" marL="76200" rtl="0">
              <a:spcBef>
                <a:spcPts val="1600"/>
              </a:spcBef>
              <a:spcAft>
                <a:spcPts val="0"/>
              </a:spcAft>
              <a:buClr>
                <a:schemeClr val="lt2"/>
              </a:buClr>
              <a:buSzPts val="2400"/>
              <a:buNone/>
            </a:pPr>
            <a:endParaRPr dirty="0" lang="en-GB" sz="2400">
              <a:solidFill>
                <a:schemeClr val="lt2"/>
              </a:solidFill>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Opinion analysis</a:t>
            </a:r>
            <a:endParaRPr dirty="0" sz="2400">
              <a:solidFill>
                <a:schemeClr val="bg1">
                  <a:lumMod val="85000"/>
                </a:schemeClr>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4" name="Google Shape;264;p3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24</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6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feld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69" name="Google Shape;269;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The Apple case - Event study</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0" name="Google Shape;270;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25</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1" name="Google Shape;271;p3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80450"/>
            <a:ext cx="66288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1600"/>
              </a:spcAft>
              <a:buNone/>
            </a:pPr>
            <a:r>
              <a:rPr lang="en-GB">
                <a:uFillTx/>
              </a:rPr>
              <a:t>The redditors show poor interest in the case.</a:t>
            </a:r>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2" name="Google Shape;272;p3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56226" y="1014775"/>
            <a:ext cx="3526292" cy="1792287"/>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3" name="Google Shape;273;p3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824756" y="1007962"/>
            <a:ext cx="3421361" cy="17991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4" name="Google Shape;274;p37"/>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5"/>
          <a:srcRect l="2305"/>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345655" y="2974599"/>
            <a:ext cx="3829290" cy="1688451"/>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7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79" name="Google Shape;279;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Apple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0" name="Google Shape;280;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Qualitative analysis</a:t>
            </a:r>
            <a:endParaRPr dirty="0" sz="2400">
              <a:solidFill>
                <a:schemeClr val="bg1">
                  <a:lumMod val="85000"/>
                </a:schemeClr>
              </a:solidFill>
              <a:uFillTx/>
            </a:endParaRPr>
          </a:p>
          <a:p>
            <a:pPr algn="l" indent="0" lvl="0" marL="914400" rtl="0">
              <a:spcBef>
                <a:spcPts val="1600"/>
              </a:spcBef>
              <a:spcAft>
                <a:spcPts val="0"/>
              </a:spcAft>
              <a:buNone/>
            </a:pPr>
            <a:endParaRPr dirty="0" sz="2400">
              <a:solidFill>
                <a:schemeClr val="bg1">
                  <a:lumMod val="85000"/>
                </a:schemeClr>
              </a:solidFill>
              <a:uFillTx/>
            </a:endParaRPr>
          </a:p>
          <a:p>
            <a:pPr algn="l" indent="0" lvl="0" marL="76200" rtl="0">
              <a:spcBef>
                <a:spcPts val="1600"/>
              </a:spcBef>
              <a:spcAft>
                <a:spcPts val="0"/>
              </a:spcAft>
              <a:buClr>
                <a:schemeClr val="lt2"/>
              </a:buClr>
              <a:buSzPts val="2400"/>
              <a:buNone/>
            </a:pPr>
            <a:r>
              <a:rPr dirty="0" lang="en-GB" sz="2400">
                <a:solidFill>
                  <a:schemeClr val="bg1">
                    <a:lumMod val="85000"/>
                  </a:schemeClr>
                </a:solidFill>
                <a:uFillTx/>
              </a:rPr>
              <a:t>Event study</a:t>
            </a:r>
            <a:endParaRPr dirty="0" sz="2400">
              <a:solidFill>
                <a:schemeClr val="bg1">
                  <a:lumMod val="85000"/>
                </a:schemeClr>
              </a:solidFill>
              <a:uFillTx/>
            </a:endParaRPr>
          </a:p>
          <a:p>
            <a:pPr algn="l" indent="0" lvl="0" marL="914400" rtl="0">
              <a:spcBef>
                <a:spcPts val="1600"/>
              </a:spcBef>
              <a:spcAft>
                <a:spcPts val="0"/>
              </a:spcAft>
              <a:buNone/>
            </a:pPr>
            <a:endParaRPr dirty="0" sz="2400">
              <a:uFillTx/>
            </a:endParaRPr>
          </a:p>
          <a:p>
            <a:pPr algn="l" indent="0" lvl="0" marL="76200" rtl="0">
              <a:spcBef>
                <a:spcPts val="1600"/>
              </a:spcBef>
              <a:spcAft>
                <a:spcPts val="0"/>
              </a:spcAft>
              <a:buClr>
                <a:schemeClr val="dk1"/>
              </a:buClr>
              <a:buSzPts val="2400"/>
              <a:buNone/>
            </a:pPr>
            <a:r>
              <a:rPr dirty="0" lang="en-GB" sz="2400">
                <a:solidFill>
                  <a:schemeClr val="dk1"/>
                </a:solidFill>
                <a:uFillTx/>
              </a:rPr>
              <a:t>Opinion analysis</a:t>
            </a:r>
            <a:endParaRPr dirty="0" sz="2400">
              <a:solidFill>
                <a:schemeClr val="dk1"/>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1" name="Google Shape;281;p3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26</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8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6" name="Google Shape;286;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6450" y="514488"/>
            <a:ext cx="8520600" cy="45987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1800">
                <a:uFillTx/>
              </a:rPr>
              <a:t>Opinion score did not change </a:t>
            </a:r>
            <a:endParaRPr dirty="0" sz="1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7" name="Google Shape;287;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27</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8" name="Google Shape;288;p3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0200" y="1273050"/>
            <a:ext cx="6446950" cy="248740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89" name="Google Shape;289;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769725" y="1273050"/>
            <a:ext cx="948250" cy="1714500"/>
          </a:xfrm>
          <a:prstGeom prst="flowChartProcess">
            <a:avLst/>
          </a:prstGeom>
          <a:noFill/>
          <a:ln cap="flat" cmpd="sng" w="38100">
            <a:solidFill>
              <a:srgbClr val="1155CC"/>
            </a:solidFill>
            <a:prstDash val="solid"/>
            <a:round/>
            <a:headEnd len="sm" type="none" w="sm"/>
            <a:tailEnd len="sm" type="none" w="sm"/>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0" name="Google Shape;290;p3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4575" y="0"/>
            <a:ext cx="7336500" cy="62958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2800">
                <a:solidFill>
                  <a:srgbClr val="0070C0"/>
                </a:solidFill>
                <a:uFillTx/>
              </a:rPr>
              <a:t>The Apple Case - Opinion Analysis</a:t>
            </a:r>
            <a:endParaRPr dirty="0" sz="2800">
              <a:solidFill>
                <a:srgbClr val="0070C0"/>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29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5" name="Google Shape;295;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6" name="Google Shape;296;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28</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97" name="Google Shape;297;p4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70125" y="1715850"/>
            <a:ext cx="8751000" cy="855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lang="en-GB" sz="3600">
                <a:solidFill>
                  <a:schemeClr val="dk1"/>
                </a:solidFill>
                <a:uFillTx/>
              </a:rPr>
              <a:t>Why are results different for these cases?</a:t>
            </a:r>
            <a:endParaRPr sz="3600">
              <a:solidFill>
                <a:schemeClr val="dk1"/>
              </a:solidFill>
              <a:uFillTx/>
            </a:endParaRPr>
          </a:p>
          <a:p>
            <a:pPr algn="l" indent="0" lvl="0" marL="0" rtl="0">
              <a:spcBef>
                <a:spcPts val="0"/>
              </a:spcBef>
              <a:spcAft>
                <a:spcPts val="0"/>
              </a:spcAft>
              <a:buNone/>
            </a:pPr>
            <a:endParaRPr sz="360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0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2" name="Google Shape;302;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 Buzz comparison </a:t>
            </a:r>
            <a:endParaRPr dirty="0">
              <a:solidFill>
                <a:srgbClr val="0070C0"/>
              </a:solidFill>
              <a:uFillTx/>
            </a:endParaRPr>
          </a:p>
          <a:p>
            <a:pPr algn="l" indent="0" lvl="0" marL="0" rtl="0">
              <a:spcBef>
                <a:spcPts val="0"/>
              </a:spcBef>
              <a:spcAft>
                <a:spcPts val="0"/>
              </a:spcAft>
              <a:buNone/>
            </a:pPr>
            <a:r>
              <a:rPr dirty="0" lang="en-GB" sz="1800">
                <a:uFillTx/>
              </a:rPr>
              <a:t>Apple is more in the spotlight</a:t>
            </a:r>
            <a:endParaRPr dirty="0" sz="180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3" name="Google Shape;303;p4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b="11190"/>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66375" y="982925"/>
            <a:ext cx="7638274" cy="3609124"/>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4" name="Google Shape;304;p4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29</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feld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2842" y="4795704"/>
            <a:ext cx="8349616" cy="128625"/>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r>
              <a:rPr dirty="0" lang="de-DE" sz="800">
                <a:solidFill>
                  <a:schemeClr val="bg1"/>
                </a:solidFill>
                <a:uFillTx/>
                <a:latin typeface="+mn-lt"/>
                <a:hlinkClick r:id="rId4"/>
              </a:rPr>
              <a:t>https://trends.google.com/trends/explore?q=%2Fm%2F0k8z,%2Fm%2F01jx9</a:t>
            </a:r>
            <a:r>
              <a:rPr dirty="0" lang="de-DE" sz="800">
                <a:solidFill>
                  <a:schemeClr val="bg1"/>
                </a:solidFill>
                <a:uFillTx/>
                <a:latin typeface="+mn-lt"/>
              </a:rPr>
              <a:t>, </a:t>
            </a:r>
            <a:r>
              <a:rPr dirty="0" lang="de-DE" sz="800">
                <a:solidFill>
                  <a:schemeClr val="bg1"/>
                </a:solidFill>
                <a:uFillTx/>
              </a:rPr>
              <a:t>last </a:t>
            </a:r>
            <a:r>
              <a:rPr dirty="0" lang="en-US" sz="800">
                <a:solidFill>
                  <a:schemeClr val="bg1"/>
                </a:solidFill>
                <a:uFillTx/>
              </a:rPr>
              <a:t>visited</a:t>
            </a:r>
            <a:r>
              <a:rPr dirty="0" lang="de-DE" sz="800">
                <a:solidFill>
                  <a:schemeClr val="bg1"/>
                </a:solidFill>
                <a:uFillTx/>
              </a:rPr>
              <a:t> on 24th </a:t>
            </a:r>
            <a:r>
              <a:rPr dirty="0" err="1" lang="de-DE" sz="800">
                <a:solidFill>
                  <a:schemeClr val="bg1"/>
                </a:solidFill>
                <a:uFillTx/>
              </a:rPr>
              <a:t>of</a:t>
            </a:r>
            <a:r>
              <a:rPr dirty="0" lang="de-DE" sz="800">
                <a:solidFill>
                  <a:schemeClr val="bg1"/>
                </a:solidFill>
                <a:uFillTx/>
              </a:rPr>
              <a:t> </a:t>
            </a:r>
            <a:r>
              <a:rPr dirty="0" err="1" lang="de-DE" sz="800">
                <a:solidFill>
                  <a:schemeClr val="bg1"/>
                </a:solidFill>
                <a:uFillTx/>
              </a:rPr>
              <a:t>February</a:t>
            </a:r>
            <a:r>
              <a:rPr dirty="0" lang="de-DE" sz="800">
                <a:solidFill>
                  <a:schemeClr val="bg1"/>
                </a:solidFill>
                <a:uFillTx/>
              </a:rPr>
              <a:t> 2020</a:t>
            </a:r>
            <a:endParaRPr dirty="0" lang="de-DE" sz="800">
              <a:solidFill>
                <a:schemeClr val="bg1"/>
              </a:solidFill>
              <a:uFillTx/>
              <a:latin typeface="+mn-lt"/>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6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feld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9" name="Google Shape;69;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367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Agenda</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0" name="Google Shape;70;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28" y="85529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Research Questions</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Theoretical foundation</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Overview of Study cases</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Methodology</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Results </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Discussion</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Limitations</a:t>
            </a:r>
            <a:endParaRPr dirty="0">
              <a:solidFill>
                <a:srgbClr val="000000"/>
              </a:solidFill>
              <a:uFillTx/>
            </a:endParaRPr>
          </a:p>
          <a:p>
            <a:pPr algn="l" lvl="0" rtl="0">
              <a:lnSpc>
                <a:spcPct val="150000"/>
              </a:lnSpc>
              <a:spcBef>
                <a:spcPts val="0"/>
              </a:spcBef>
              <a:spcAft>
                <a:spcPts val="0"/>
              </a:spcAft>
              <a:buClr>
                <a:srgbClr val="000000"/>
              </a:buClr>
              <a:buSzPts val="1800"/>
              <a:buFont charset="0" panose="02070309020205020404" pitchFamily="49" typeface="Courier New"/>
              <a:buChar char="o"/>
            </a:pPr>
            <a:r>
              <a:rPr dirty="0" lang="en-GB">
                <a:solidFill>
                  <a:srgbClr val="000000"/>
                </a:solidFill>
                <a:uFillTx/>
              </a:rPr>
              <a:t>Conclusion</a:t>
            </a:r>
            <a:endParaRPr dirty="0">
              <a:solidFill>
                <a:srgbClr val="00000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1" name="Google Shape;71;p1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0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Textfeld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09" name="Google Shape;309;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 Buzz comparison</a:t>
            </a:r>
            <a:endParaRPr dirty="0">
              <a:solidFill>
                <a:srgbClr val="0070C0"/>
              </a:solidFill>
              <a:uFillTx/>
            </a:endParaRPr>
          </a:p>
          <a:p>
            <a:pPr algn="l" indent="0" lvl="0" marL="0" rtl="0">
              <a:spcBef>
                <a:spcPts val="0"/>
              </a:spcBef>
              <a:spcAft>
                <a:spcPts val="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0" name="Google Shape;310;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30</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1" name="Google Shape;311;p4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4914" y="3280932"/>
            <a:ext cx="5456417" cy="1136169"/>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2" name="Google Shape;312;p42"/>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34913" y="828994"/>
            <a:ext cx="5281534" cy="245193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3" name="Google Shape;313;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289425"/>
            <a:ext cx="7336500" cy="8559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dirty="0" lang="en-GB" sz="1800">
                <a:uFillTx/>
              </a:rPr>
              <a:t>Apple’s buzzy October</a:t>
            </a:r>
            <a:r>
              <a:rPr dirty="0" lang="en-GB" sz="2800">
                <a:uFillTx/>
              </a:rPr>
              <a:t> </a:t>
            </a: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4" name="Google Shape;314;p4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7847" y="4703408"/>
            <a:ext cx="5328600" cy="237275"/>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spcBef>
                <a:spcPts val="0"/>
              </a:spcBef>
              <a:spcAft>
                <a:spcPts val="0"/>
              </a:spcAft>
            </a:pPr>
            <a:r>
              <a:rPr dirty="0" lang="en-GB" sz="800">
                <a:solidFill>
                  <a:schemeClr val="bg1"/>
                </a:solidFill>
                <a:uFillTx/>
                <a:hlinkClick r:id="rId5"/>
              </a:rPr>
              <a:t>https://www.apple.com/newsroom/archive/?page=2</a:t>
            </a:r>
            <a:r>
              <a:rPr dirty="0" lang="en-GB" sz="800">
                <a:solidFill>
                  <a:schemeClr val="bg1"/>
                </a:solidFill>
                <a:uFillTx/>
              </a:rPr>
              <a:t>, </a:t>
            </a:r>
            <a:r>
              <a:rPr dirty="0" lang="de-DE" sz="800">
                <a:solidFill>
                  <a:schemeClr val="bg1"/>
                </a:solidFill>
                <a:uFillTx/>
              </a:rPr>
              <a:t>last </a:t>
            </a:r>
            <a:r>
              <a:rPr dirty="0" lang="en-US" sz="800">
                <a:solidFill>
                  <a:schemeClr val="bg1"/>
                </a:solidFill>
                <a:uFillTx/>
              </a:rPr>
              <a:t>visited</a:t>
            </a:r>
            <a:r>
              <a:rPr dirty="0" lang="de-DE" sz="800">
                <a:solidFill>
                  <a:schemeClr val="bg1"/>
                </a:solidFill>
                <a:uFillTx/>
              </a:rPr>
              <a:t> on 24th </a:t>
            </a:r>
            <a:r>
              <a:rPr dirty="0" err="1" lang="de-DE" sz="800">
                <a:solidFill>
                  <a:schemeClr val="bg1"/>
                </a:solidFill>
                <a:uFillTx/>
              </a:rPr>
              <a:t>of</a:t>
            </a:r>
            <a:r>
              <a:rPr dirty="0" lang="de-DE" sz="800">
                <a:solidFill>
                  <a:schemeClr val="bg1"/>
                </a:solidFill>
                <a:uFillTx/>
              </a:rPr>
              <a:t> </a:t>
            </a:r>
            <a:r>
              <a:rPr dirty="0" err="1" lang="de-DE" sz="800">
                <a:solidFill>
                  <a:schemeClr val="bg1"/>
                </a:solidFill>
                <a:uFillTx/>
              </a:rPr>
              <a:t>February</a:t>
            </a:r>
            <a:r>
              <a:rPr dirty="0" lang="de-DE" sz="800">
                <a:solidFill>
                  <a:schemeClr val="bg1"/>
                </a:solidFill>
                <a:uFillTx/>
              </a:rPr>
              <a:t> 2020</a:t>
            </a:r>
            <a:endParaRPr dirty="0" sz="800">
              <a:solidFill>
                <a:schemeClr val="bg1"/>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18"/>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Textfeld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19" name="Google Shape;319;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 Audience comparison</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0" name="Google Shape;320;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513" y="1115044"/>
            <a:ext cx="4549800" cy="440896"/>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1600"/>
              </a:spcAft>
              <a:buNone/>
            </a:pPr>
            <a:r>
              <a:rPr dirty="0" lang="en-GB" sz="1400">
                <a:solidFill>
                  <a:schemeClr val="dk1"/>
                </a:solidFill>
                <a:uFillTx/>
              </a:rPr>
              <a:t>Blizzard : Related googled topics are often games</a:t>
            </a:r>
            <a:endParaRPr dirty="0" sz="1400">
              <a:solidFill>
                <a:schemeClr val="dk1"/>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1" name="Google Shape;321;p4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650488" y="1901925"/>
            <a:ext cx="4335075" cy="2638733"/>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2" name="Google Shape;322;p4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4"/>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6513" y="1901937"/>
            <a:ext cx="4335075" cy="2631563"/>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3" name="Google Shape;323;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52412" y="1109337"/>
            <a:ext cx="4335075" cy="463059"/>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1600"/>
              </a:spcAft>
              <a:buNone/>
            </a:pPr>
            <a:r>
              <a:rPr dirty="0" lang="en-GB" sz="1400">
                <a:solidFill>
                  <a:schemeClr val="dk1"/>
                </a:solidFill>
                <a:uFillTx/>
              </a:rPr>
              <a:t>Apple : Related googled topics are more diverse</a:t>
            </a:r>
            <a:endParaRPr dirty="0" sz="14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4" name="Google Shape;324;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31</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25" name="Google Shape;325;p4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92532"/>
            <a:ext cx="7336500" cy="463059"/>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dirty="0" lang="en-GB" sz="1800">
                <a:uFillTx/>
              </a:rPr>
              <a:t>Blizzard audience is more specific</a:t>
            </a:r>
            <a:endParaRPr dirty="0" sz="18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extfeld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2842" y="4795704"/>
            <a:ext cx="8349616" cy="128625"/>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r>
              <a:rPr dirty="0" lang="de-DE" sz="800">
                <a:solidFill>
                  <a:schemeClr val="bg1"/>
                </a:solidFill>
                <a:uFillTx/>
                <a:latin typeface="+mn-lt"/>
                <a:hlinkClick r:id="rId5"/>
              </a:rPr>
              <a:t>https://trends.google.com/trends/explore?q=%2Fm%2F0k8z,%2Fm%2F01jx9</a:t>
            </a:r>
            <a:r>
              <a:rPr dirty="0" lang="de-DE" sz="800">
                <a:solidFill>
                  <a:schemeClr val="bg1"/>
                </a:solidFill>
                <a:uFillTx/>
                <a:latin typeface="+mn-lt"/>
              </a:rPr>
              <a:t>, last </a:t>
            </a:r>
            <a:r>
              <a:rPr dirty="0" lang="en-US" sz="800">
                <a:solidFill>
                  <a:schemeClr val="bg1"/>
                </a:solidFill>
                <a:uFillTx/>
                <a:latin typeface="+mn-lt"/>
              </a:rPr>
              <a:t>visited</a:t>
            </a:r>
            <a:r>
              <a:rPr dirty="0" lang="de-DE" sz="800">
                <a:solidFill>
                  <a:schemeClr val="bg1"/>
                </a:solidFill>
                <a:uFillTx/>
                <a:latin typeface="+mn-lt"/>
              </a:rPr>
              <a:t> on 24th </a:t>
            </a:r>
            <a:r>
              <a:rPr dirty="0" err="1" lang="de-DE" sz="800">
                <a:solidFill>
                  <a:schemeClr val="bg1"/>
                </a:solidFill>
                <a:uFillTx/>
                <a:latin typeface="+mn-lt"/>
              </a:rPr>
              <a:t>of</a:t>
            </a:r>
            <a:r>
              <a:rPr dirty="0" lang="de-DE" sz="800">
                <a:solidFill>
                  <a:schemeClr val="bg1"/>
                </a:solidFill>
                <a:uFillTx/>
                <a:latin typeface="+mn-lt"/>
              </a:rPr>
              <a:t> </a:t>
            </a:r>
            <a:r>
              <a:rPr dirty="0" err="1" lang="de-DE" sz="800">
                <a:solidFill>
                  <a:schemeClr val="bg1"/>
                </a:solidFill>
                <a:uFillTx/>
                <a:latin typeface="+mn-lt"/>
              </a:rPr>
              <a:t>February</a:t>
            </a:r>
            <a:r>
              <a:rPr dirty="0" lang="de-DE" sz="800">
                <a:solidFill>
                  <a:schemeClr val="bg1"/>
                </a:solidFill>
                <a:uFillTx/>
                <a:latin typeface="+mn-lt"/>
              </a:rPr>
              <a:t> 2020</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2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feld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0" name="Google Shape;330;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031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1800">
                <a:uFillTx/>
              </a:rPr>
              <a:t>Facebook analytics: Apple’s community has diverse interests</a:t>
            </a:r>
            <a:endParaRPr dirty="0" sz="1800">
              <a:uFillTx/>
            </a:endParaRPr>
          </a:p>
          <a:p>
            <a:pPr algn="l" indent="0" lvl="0" marL="0" rtl="0">
              <a:spcBef>
                <a:spcPts val="0"/>
              </a:spcBef>
              <a:spcAft>
                <a:spcPts val="0"/>
              </a:spcAft>
              <a:buNone/>
            </a:pPr>
            <a:endParaRPr dirty="0" sz="1800">
              <a:solidFill>
                <a:schemeClr val="dk2"/>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1" name="Google Shape;331;p44"/>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t="15426"/>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236922" y="930902"/>
            <a:ext cx="6670156" cy="328169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2" name="Google Shape;332;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32</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3" name="Google Shape;333;p4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485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 Audience comparison</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Rechteck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2464" y="4740375"/>
            <a:ext cx="5923613" cy="21544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wrap="square">
            <a:spAutoFit/>
          </a:bodyPr>
          <a:lstStyle/>
          <a:p>
            <a:r>
              <a:rPr dirty="0" lang="de-DE" sz="800">
                <a:solidFill>
                  <a:schemeClr val="bg1"/>
                </a:solidFill>
                <a:uFillTx/>
                <a:hlinkClick r:id="rId4"/>
              </a:rPr>
              <a:t>https://www.facebook.com/ads/audience-insights/</a:t>
            </a:r>
            <a:r>
              <a:rPr dirty="0" lang="de-DE" sz="800">
                <a:solidFill>
                  <a:schemeClr val="bg1"/>
                </a:solidFill>
                <a:uFillTx/>
              </a:rPr>
              <a:t>, last </a:t>
            </a:r>
            <a:r>
              <a:rPr dirty="0" lang="en-US" sz="800">
                <a:solidFill>
                  <a:schemeClr val="bg1"/>
                </a:solidFill>
                <a:uFillTx/>
              </a:rPr>
              <a:t>visited</a:t>
            </a:r>
            <a:r>
              <a:rPr dirty="0" lang="de-DE" sz="800">
                <a:solidFill>
                  <a:schemeClr val="bg1"/>
                </a:solidFill>
                <a:uFillTx/>
              </a:rPr>
              <a:t> on 24th </a:t>
            </a:r>
            <a:r>
              <a:rPr dirty="0" err="1" lang="de-DE" sz="800">
                <a:solidFill>
                  <a:schemeClr val="bg1"/>
                </a:solidFill>
                <a:uFillTx/>
              </a:rPr>
              <a:t>of</a:t>
            </a:r>
            <a:r>
              <a:rPr dirty="0" lang="de-DE" sz="800">
                <a:solidFill>
                  <a:schemeClr val="bg1"/>
                </a:solidFill>
                <a:uFillTx/>
              </a:rPr>
              <a:t> </a:t>
            </a:r>
            <a:r>
              <a:rPr dirty="0" err="1" lang="de-DE" sz="800">
                <a:solidFill>
                  <a:schemeClr val="bg1"/>
                </a:solidFill>
                <a:uFillTx/>
              </a:rPr>
              <a:t>February</a:t>
            </a:r>
            <a:r>
              <a:rPr dirty="0" lang="de-DE" sz="800">
                <a:solidFill>
                  <a:schemeClr val="bg1"/>
                </a:solidFill>
                <a:uFillTx/>
              </a:rPr>
              <a:t> 2020</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3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feld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8" name="Google Shape;338;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031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sz="1800">
                <a:uFillTx/>
              </a:rPr>
              <a:t>Facebook analytics: Blizzard’s community has more entertaining interests</a:t>
            </a:r>
            <a:endParaRPr dirty="0" sz="1800">
              <a:uFillTx/>
            </a:endParaRPr>
          </a:p>
          <a:p>
            <a:pPr algn="l" indent="0" lvl="0" marL="0" rtl="0">
              <a:spcBef>
                <a:spcPts val="0"/>
              </a:spcBef>
              <a:spcAft>
                <a:spcPts val="0"/>
              </a:spcAft>
              <a:buNone/>
            </a:pPr>
            <a:endParaRPr dirty="0" sz="1800">
              <a:solidFill>
                <a:schemeClr val="dk2"/>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39" name="Google Shape;339;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33</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0" name="Google Shape;340;p4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485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 - Audience comparison</a:t>
            </a:r>
            <a:endParaRPr dirty="0">
              <a:solidFill>
                <a:srgbClr val="0070C0"/>
              </a:solidFill>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1" name="Google Shape;341;p45"/>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l="3010" r="4627" t="-3616"/>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81112" y="888525"/>
            <a:ext cx="5981776" cy="325639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feld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944" y="4778034"/>
            <a:ext cx="4766873" cy="380361"/>
          </a:xfrm>
          <a:prstGeom prst="rect">
            <a:avLst/>
          </a:prstGeom>
          <a:no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r>
              <a:rPr dirty="0" lang="de-DE" sz="800">
                <a:solidFill>
                  <a:schemeClr val="bg1"/>
                </a:solidFill>
                <a:uFillTx/>
                <a:hlinkClick r:id="rId4"/>
              </a:rPr>
              <a:t>https://www.facebook.com/ads/audience-insights/</a:t>
            </a:r>
            <a:r>
              <a:rPr dirty="0" lang="de-DE" sz="800">
                <a:solidFill>
                  <a:schemeClr val="bg1"/>
                </a:solidFill>
                <a:uFillTx/>
              </a:rPr>
              <a:t>, last </a:t>
            </a:r>
            <a:r>
              <a:rPr dirty="0" lang="en-US" sz="800">
                <a:solidFill>
                  <a:schemeClr val="bg1"/>
                </a:solidFill>
                <a:uFillTx/>
              </a:rPr>
              <a:t>visited</a:t>
            </a:r>
            <a:r>
              <a:rPr dirty="0" lang="de-DE" sz="800">
                <a:solidFill>
                  <a:schemeClr val="bg1"/>
                </a:solidFill>
                <a:uFillTx/>
              </a:rPr>
              <a:t> on 24th </a:t>
            </a:r>
            <a:r>
              <a:rPr dirty="0" err="1" lang="de-DE" sz="800">
                <a:solidFill>
                  <a:schemeClr val="bg1"/>
                </a:solidFill>
                <a:uFillTx/>
              </a:rPr>
              <a:t>of</a:t>
            </a:r>
            <a:r>
              <a:rPr dirty="0" lang="de-DE" sz="800">
                <a:solidFill>
                  <a:schemeClr val="bg1"/>
                </a:solidFill>
                <a:uFillTx/>
              </a:rPr>
              <a:t> </a:t>
            </a:r>
            <a:r>
              <a:rPr dirty="0" err="1" lang="de-DE" sz="800">
                <a:solidFill>
                  <a:schemeClr val="bg1"/>
                </a:solidFill>
                <a:uFillTx/>
              </a:rPr>
              <a:t>February</a:t>
            </a:r>
            <a:r>
              <a:rPr dirty="0" lang="de-DE" sz="800">
                <a:solidFill>
                  <a:schemeClr val="bg1"/>
                </a:solidFill>
                <a:uFillTx/>
              </a:rPr>
              <a:t> 2020</a:t>
            </a:r>
          </a:p>
          <a:p>
            <a:pPr>
              <a:lnSpc>
                <a:spcPct val="114000"/>
              </a:lnSpc>
            </a:pPr>
            <a:endParaRPr dirty="0" err="1" lang="de-DE" sz="1600">
              <a:uFillTx/>
              <a:latin typeface="+mn-lt"/>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4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Textfeld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6" name="Google Shape;346;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Discussion</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7" name="Google Shape;347;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2123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lvl="0" rtl="0">
              <a:spcBef>
                <a:spcPts val="0"/>
              </a:spcBef>
              <a:spcAft>
                <a:spcPts val="0"/>
              </a:spcAft>
              <a:buClr>
                <a:schemeClr val="dk1"/>
              </a:buClr>
              <a:buSzPts val="1800"/>
              <a:buFont charset="0" panose="02070309020205020404" pitchFamily="49" typeface="Courier New"/>
              <a:buChar char="o"/>
            </a:pPr>
            <a:r>
              <a:rPr dirty="0" lang="en-GB">
                <a:solidFill>
                  <a:schemeClr val="dk1"/>
                </a:solidFill>
                <a:uFillTx/>
              </a:rPr>
              <a:t>Apple is more in the spotlight </a:t>
            </a:r>
            <a:endParaRPr dirty="0">
              <a:solidFill>
                <a:schemeClr val="dk1"/>
              </a:solidFill>
              <a:uFillTx/>
            </a:endParaRPr>
          </a:p>
          <a:p>
            <a:pPr algn="l" indent="-285750" lvl="0" marL="742950" rtl="0">
              <a:spcBef>
                <a:spcPts val="1600"/>
              </a:spcBef>
              <a:spcAft>
                <a:spcPts val="0"/>
              </a:spcAft>
              <a:buFont charset="0" panose="02070309020205020404" pitchFamily="49" typeface="Courier New"/>
              <a:buChar char="o"/>
            </a:pPr>
            <a:endParaRPr dirty="0">
              <a:solidFill>
                <a:schemeClr val="dk1"/>
              </a:solidFill>
              <a:uFillTx/>
            </a:endParaRPr>
          </a:p>
          <a:p>
            <a:pPr algn="l" lvl="0" rtl="0">
              <a:spcBef>
                <a:spcPts val="1600"/>
              </a:spcBef>
              <a:spcAft>
                <a:spcPts val="0"/>
              </a:spcAft>
              <a:buClr>
                <a:schemeClr val="dk1"/>
              </a:buClr>
              <a:buSzPts val="1800"/>
              <a:buFont charset="0" panose="02070309020205020404" pitchFamily="49" typeface="Courier New"/>
              <a:buChar char="o"/>
            </a:pPr>
            <a:r>
              <a:rPr dirty="0" lang="en-GB">
                <a:solidFill>
                  <a:schemeClr val="dk1"/>
                </a:solidFill>
                <a:uFillTx/>
              </a:rPr>
              <a:t>Different audiences from the two brands </a:t>
            </a:r>
            <a:endParaRPr dirty="0">
              <a:solidFill>
                <a:schemeClr val="dk1"/>
              </a:solidFill>
              <a:uFillTx/>
            </a:endParaRPr>
          </a:p>
          <a:p>
            <a:pPr algn="l" indent="-285750" lvl="0" marL="742950" rtl="0">
              <a:spcBef>
                <a:spcPts val="1600"/>
              </a:spcBef>
              <a:spcAft>
                <a:spcPts val="0"/>
              </a:spcAft>
              <a:buFont charset="0" panose="02070309020205020404" pitchFamily="49" typeface="Courier New"/>
              <a:buChar char="o"/>
            </a:pPr>
            <a:endParaRPr dirty="0">
              <a:solidFill>
                <a:schemeClr val="dk1"/>
              </a:solidFill>
              <a:uFillTx/>
            </a:endParaRPr>
          </a:p>
          <a:p>
            <a:pPr algn="l" lvl="0" rtl="0">
              <a:spcBef>
                <a:spcPts val="1600"/>
              </a:spcBef>
              <a:spcAft>
                <a:spcPts val="0"/>
              </a:spcAft>
              <a:buClr>
                <a:schemeClr val="dk1"/>
              </a:buClr>
              <a:buSzPts val="1800"/>
              <a:buFont charset="0" panose="02070309020205020404" pitchFamily="49" typeface="Courier New"/>
              <a:buChar char="o"/>
            </a:pPr>
            <a:r>
              <a:rPr dirty="0" lang="en-GB">
                <a:solidFill>
                  <a:schemeClr val="dk1"/>
                </a:solidFill>
                <a:uFillTx/>
              </a:rPr>
              <a:t>The first case is more individual and a clear attempt to freedom of speech </a:t>
            </a:r>
          </a:p>
          <a:p>
            <a:pPr algn="l" lvl="0" rtl="0">
              <a:spcBef>
                <a:spcPts val="1600"/>
              </a:spcBef>
              <a:spcAft>
                <a:spcPts val="0"/>
              </a:spcAft>
              <a:buClr>
                <a:schemeClr val="dk1"/>
              </a:buClr>
              <a:buSzPts val="1800"/>
              <a:buFont charset="0" panose="02070309020205020404" pitchFamily="49" typeface="Courier New"/>
              <a:buChar char="o"/>
            </a:pPr>
            <a:r>
              <a:rPr dirty="0" lang="en-GB">
                <a:solidFill>
                  <a:schemeClr val="dk1"/>
                </a:solidFill>
                <a:uFillTx/>
              </a:rPr>
              <a:t>The second case involves public security </a:t>
            </a:r>
            <a:endParaRPr dirty="0">
              <a:solidFill>
                <a:schemeClr val="dk1"/>
              </a:solidFill>
              <a:uFillTx/>
            </a:endParaRPr>
          </a:p>
          <a:p>
            <a:pPr algn="l" indent="0" lvl="0" marL="4572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8" name="Google Shape;348;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34</a:t>
            </a:fld>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49" name="Google Shape;349;p4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100813" y="625694"/>
            <a:ext cx="4942374" cy="448601"/>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Clr>
                <a:schemeClr val="dk1"/>
              </a:buClr>
              <a:buSzPts val="1100"/>
              <a:buFont typeface="Arial"/>
              <a:buNone/>
            </a:pPr>
            <a:r>
              <a:rPr dirty="0" lang="en-GB" sz="1800">
                <a:uFillTx/>
              </a:rPr>
              <a:t>“Why are results different for these cases?” </a:t>
            </a:r>
            <a:endParaRPr dirty="0" sz="1800">
              <a:uFillTx/>
            </a:endParaRPr>
          </a:p>
          <a:p>
            <a:pPr algn="l" indent="0" lvl="0" marL="0" rtl="0">
              <a:spcBef>
                <a:spcPts val="0"/>
              </a:spcBef>
              <a:spcAft>
                <a:spcPts val="0"/>
              </a:spcAft>
              <a:buNone/>
            </a:pPr>
            <a:endParaRPr dirty="0" sz="1800">
              <a:solidFill>
                <a:schemeClr val="dk2"/>
              </a:solidFill>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53"/>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4" name="Google Shape;354;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Limitations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5" name="Google Shape;355;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51126" y="733773"/>
            <a:ext cx="8520600" cy="3675954"/>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lvl="0" rtl="0">
              <a:lnSpc>
                <a:spcPct val="150000"/>
              </a:lnSpc>
              <a:spcBef>
                <a:spcPts val="0"/>
              </a:spcBef>
              <a:spcAft>
                <a:spcPts val="0"/>
              </a:spcAft>
              <a:buClr>
                <a:schemeClr val="dk1"/>
              </a:buClr>
              <a:buSzPts val="1800"/>
              <a:buFont charset="0" panose="02070309020205020404" pitchFamily="49" typeface="Courier New"/>
              <a:buChar char="o"/>
            </a:pPr>
            <a:r>
              <a:rPr dirty="0" lang="en-GB" sz="1400">
                <a:solidFill>
                  <a:schemeClr val="dk1"/>
                </a:solidFill>
                <a:uFillTx/>
              </a:rPr>
              <a:t>Case study - methodological limitations</a:t>
            </a:r>
          </a:p>
          <a:p>
            <a:pPr>
              <a:lnSpc>
                <a:spcPct val="150000"/>
              </a:lnSpc>
              <a:buClr>
                <a:schemeClr val="dk1"/>
              </a:buClr>
              <a:buFont charset="0" panose="02070309020205020404" pitchFamily="49" typeface="Courier New"/>
              <a:buChar char="o"/>
            </a:pPr>
            <a:r>
              <a:rPr dirty="0" lang="en-GB" sz="1400">
                <a:solidFill>
                  <a:schemeClr val="dk1"/>
                </a:solidFill>
                <a:uFillTx/>
              </a:rPr>
              <a:t>Technical limitations of Microsoft Azure tool</a:t>
            </a:r>
            <a:endParaRPr dirty="0" sz="1400">
              <a:solidFill>
                <a:schemeClr val="dk1"/>
              </a:solidFill>
              <a:uFillTx/>
            </a:endParaRPr>
          </a:p>
          <a:p>
            <a:pPr algn="l" lvl="0" rtl="0">
              <a:lnSpc>
                <a:spcPct val="150000"/>
              </a:lnSpc>
              <a:spcBef>
                <a:spcPts val="0"/>
              </a:spcBef>
              <a:spcAft>
                <a:spcPts val="0"/>
              </a:spcAft>
              <a:buClr>
                <a:schemeClr val="dk1"/>
              </a:buClr>
              <a:buSzPts val="1800"/>
              <a:buFont charset="0" panose="02070309020205020404" pitchFamily="49" typeface="Courier New"/>
              <a:buChar char="o"/>
            </a:pPr>
            <a:r>
              <a:rPr dirty="0" lang="en-GB" sz="1400">
                <a:solidFill>
                  <a:schemeClr val="dk1"/>
                </a:solidFill>
                <a:uFillTx/>
              </a:rPr>
              <a:t>Reddit limitation through user characteristics</a:t>
            </a:r>
            <a:endParaRPr dirty="0" sz="1400">
              <a:solidFill>
                <a:schemeClr val="dk1"/>
              </a:solidFill>
              <a:uFillTx/>
            </a:endParaRPr>
          </a:p>
          <a:p>
            <a:pPr algn="l" lvl="0" rtl="0">
              <a:lnSpc>
                <a:spcPct val="150000"/>
              </a:lnSpc>
              <a:spcBef>
                <a:spcPts val="0"/>
              </a:spcBef>
              <a:spcAft>
                <a:spcPts val="0"/>
              </a:spcAft>
              <a:buClr>
                <a:schemeClr val="dk1"/>
              </a:buClr>
              <a:buSzPts val="1800"/>
              <a:buFont charset="0" panose="02070309020205020404" pitchFamily="49" typeface="Courier New"/>
              <a:buChar char="o"/>
            </a:pPr>
            <a:r>
              <a:rPr dirty="0" lang="en-GB" sz="1400">
                <a:solidFill>
                  <a:schemeClr val="dk1"/>
                </a:solidFill>
                <a:uFillTx/>
              </a:rPr>
              <a:t>Removed posts can occur</a:t>
            </a:r>
          </a:p>
          <a:p>
            <a:pPr algn="l" lvl="0" rtl="0">
              <a:lnSpc>
                <a:spcPct val="150000"/>
              </a:lnSpc>
              <a:spcBef>
                <a:spcPts val="0"/>
              </a:spcBef>
              <a:spcAft>
                <a:spcPts val="0"/>
              </a:spcAft>
              <a:buClr>
                <a:schemeClr val="dk1"/>
              </a:buClr>
              <a:buSzPts val="1800"/>
              <a:buFont charset="0" panose="02070309020205020404" pitchFamily="49" typeface="Courier New"/>
              <a:buChar char="o"/>
            </a:pPr>
            <a:r>
              <a:rPr dirty="0" lang="en-GB" sz="1400">
                <a:solidFill>
                  <a:schemeClr val="dk1"/>
                </a:solidFill>
                <a:uFillTx/>
              </a:rPr>
              <a:t>Pictures &amp; posts not in English can not be analysed</a:t>
            </a:r>
            <a:endParaRPr dirty="0" sz="1400">
              <a:solidFill>
                <a:schemeClr val="dk1"/>
              </a:solidFill>
              <a:uFillTx/>
            </a:endParaRPr>
          </a:p>
          <a:p>
            <a:pPr algn="l" lvl="0" rtl="0">
              <a:lnSpc>
                <a:spcPct val="150000"/>
              </a:lnSpc>
              <a:spcBef>
                <a:spcPts val="0"/>
              </a:spcBef>
              <a:spcAft>
                <a:spcPts val="0"/>
              </a:spcAft>
              <a:buClr>
                <a:schemeClr val="dk1"/>
              </a:buClr>
              <a:buSzPts val="1800"/>
              <a:buFont charset="0" panose="02070309020205020404" pitchFamily="49" typeface="Courier New"/>
              <a:buChar char="o"/>
            </a:pPr>
            <a:r>
              <a:rPr dirty="0" lang="en-GB" sz="1400">
                <a:solidFill>
                  <a:schemeClr val="dk1"/>
                </a:solidFill>
                <a:uFillTx/>
              </a:rPr>
              <a:t>Reputation as a soft factor, </a:t>
            </a:r>
            <a:r>
              <a:rPr dirty="0" lang="en-US" sz="1400">
                <a:solidFill>
                  <a:schemeClr val="dk1"/>
                </a:solidFill>
                <a:uFillTx/>
              </a:rPr>
              <a:t>not directly measurable</a:t>
            </a:r>
          </a:p>
          <a:p>
            <a:pPr lvl="0">
              <a:lnSpc>
                <a:spcPct val="150000"/>
              </a:lnSpc>
              <a:buClr>
                <a:schemeClr val="dk1"/>
              </a:buClr>
              <a:buFont charset="0" panose="02070309020205020404" pitchFamily="49" typeface="Courier New"/>
              <a:buChar char="o"/>
            </a:pPr>
            <a:r>
              <a:rPr dirty="0" lang="en-GB" sz="1400">
                <a:solidFill>
                  <a:schemeClr val="dk1"/>
                </a:solidFill>
                <a:uFillTx/>
              </a:rPr>
              <a:t>Multiple steps not visible: </a:t>
            </a:r>
          </a:p>
          <a:p>
            <a:pPr lvl="1">
              <a:lnSpc>
                <a:spcPct val="150000"/>
              </a:lnSpc>
              <a:spcBef>
                <a:spcPts val="0"/>
              </a:spcBef>
              <a:buClr>
                <a:schemeClr val="dk1"/>
              </a:buClr>
              <a:buSzPts val="1800"/>
              <a:buFont charset="0" panose="02070309020205020404" pitchFamily="49" typeface="Courier New"/>
              <a:buChar char="o"/>
            </a:pPr>
            <a:r>
              <a:rPr dirty="0" lang="en-GB" sz="1400">
                <a:solidFill>
                  <a:schemeClr val="dk1"/>
                </a:solidFill>
                <a:uFillTx/>
              </a:rPr>
              <a:t>Chinese government motivation / politics</a:t>
            </a:r>
            <a:endParaRPr dirty="0" sz="1400">
              <a:solidFill>
                <a:schemeClr val="dk1"/>
              </a:solidFill>
              <a:uFillTx/>
            </a:endParaRPr>
          </a:p>
          <a:p>
            <a:pPr algn="l" lvl="1" rtl="0">
              <a:lnSpc>
                <a:spcPct val="150000"/>
              </a:lnSpc>
              <a:spcBef>
                <a:spcPts val="0"/>
              </a:spcBef>
              <a:spcAft>
                <a:spcPts val="0"/>
              </a:spcAft>
              <a:buClr>
                <a:schemeClr val="dk1"/>
              </a:buClr>
              <a:buSzPts val="1400"/>
              <a:buFont charset="0" panose="02070309020205020404" pitchFamily="49" typeface="Courier New"/>
              <a:buChar char="o"/>
            </a:pPr>
            <a:r>
              <a:rPr dirty="0" lang="en-GB" sz="1400">
                <a:solidFill>
                  <a:schemeClr val="dk1"/>
                </a:solidFill>
                <a:uFillTx/>
              </a:rPr>
              <a:t>Intern company management perspective</a:t>
            </a:r>
            <a:endParaRPr dirty="0" sz="1400">
              <a:solidFill>
                <a:schemeClr val="dk1"/>
              </a:solidFill>
              <a:uFillTx/>
            </a:endParaRPr>
          </a:p>
          <a:p>
            <a:pPr algn="l" indent="0" lvl="0" marL="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56" name="Google Shape;356;p4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35</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60"/>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1" name="Google Shape;361;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367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Conclusion</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2" name="Google Shape;362;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lvl="0" rtl="0">
              <a:spcBef>
                <a:spcPts val="0"/>
              </a:spcBef>
              <a:spcAft>
                <a:spcPts val="0"/>
              </a:spcAft>
              <a:buClr>
                <a:schemeClr val="dk1"/>
              </a:buClr>
              <a:buSzPts val="1800"/>
              <a:buFont charset="0" panose="02070309020205020404" pitchFamily="49" typeface="Courier New"/>
              <a:buChar char="o"/>
            </a:pPr>
            <a:r>
              <a:rPr dirty="0" lang="en-GB">
                <a:solidFill>
                  <a:schemeClr val="dk1"/>
                </a:solidFill>
                <a:uFillTx/>
              </a:rPr>
              <a:t>The public reaction depends on</a:t>
            </a:r>
            <a:endParaRPr dirty="0">
              <a:solidFill>
                <a:schemeClr val="dk1"/>
              </a:solidFill>
              <a:uFillTx/>
            </a:endParaRPr>
          </a:p>
          <a:p>
            <a:pPr algn="l" lvl="1" rtl="0">
              <a:spcBef>
                <a:spcPts val="0"/>
              </a:spcBef>
              <a:spcAft>
                <a:spcPts val="0"/>
              </a:spcAft>
              <a:buClr>
                <a:schemeClr val="dk1"/>
              </a:buClr>
              <a:buSzPts val="1400"/>
              <a:buFont charset="0" panose="02070309020205020404" pitchFamily="49" typeface="Courier New"/>
              <a:buChar char="o"/>
            </a:pPr>
            <a:r>
              <a:rPr dirty="0" lang="en-GB">
                <a:solidFill>
                  <a:schemeClr val="dk1"/>
                </a:solidFill>
                <a:uFillTx/>
              </a:rPr>
              <a:t>The case </a:t>
            </a:r>
            <a:endParaRPr dirty="0">
              <a:solidFill>
                <a:schemeClr val="dk1"/>
              </a:solidFill>
              <a:uFillTx/>
            </a:endParaRPr>
          </a:p>
          <a:p>
            <a:pPr algn="l" lvl="1" rtl="0">
              <a:spcBef>
                <a:spcPts val="0"/>
              </a:spcBef>
              <a:spcAft>
                <a:spcPts val="0"/>
              </a:spcAft>
              <a:buClr>
                <a:schemeClr val="dk1"/>
              </a:buClr>
              <a:buSzPts val="1400"/>
              <a:buFont charset="0" panose="02070309020205020404" pitchFamily="49" typeface="Courier New"/>
              <a:buChar char="o"/>
            </a:pPr>
            <a:r>
              <a:rPr dirty="0" lang="en-GB">
                <a:solidFill>
                  <a:schemeClr val="dk1"/>
                </a:solidFill>
                <a:uFillTx/>
              </a:rPr>
              <a:t>The company previous reputation and event frequency. </a:t>
            </a:r>
            <a:endParaRPr dirty="0">
              <a:solidFill>
                <a:schemeClr val="dk1"/>
              </a:solidFill>
              <a:uFillTx/>
            </a:endParaRPr>
          </a:p>
          <a:p>
            <a:pPr algn="l" lvl="1" rtl="0">
              <a:spcBef>
                <a:spcPts val="0"/>
              </a:spcBef>
              <a:spcAft>
                <a:spcPts val="0"/>
              </a:spcAft>
              <a:buClr>
                <a:schemeClr val="dk1"/>
              </a:buClr>
              <a:buSzPts val="1400"/>
              <a:buFont charset="0" panose="02070309020205020404" pitchFamily="49" typeface="Courier New"/>
              <a:buChar char="o"/>
            </a:pPr>
            <a:r>
              <a:rPr dirty="0" lang="en-GB">
                <a:solidFill>
                  <a:schemeClr val="dk1"/>
                </a:solidFill>
                <a:uFillTx/>
              </a:rPr>
              <a:t>The type of audience</a:t>
            </a:r>
            <a:endParaRPr dirty="0">
              <a:solidFill>
                <a:schemeClr val="dk1"/>
              </a:solidFill>
              <a:uFillTx/>
            </a:endParaRPr>
          </a:p>
          <a:p>
            <a:pPr algn="l" indent="-285750" lvl="0" marL="1200150" rtl="0">
              <a:spcBef>
                <a:spcPts val="0"/>
              </a:spcBef>
              <a:spcAft>
                <a:spcPts val="0"/>
              </a:spcAft>
              <a:buFont charset="0" panose="02070309020205020404" pitchFamily="49" typeface="Courier New"/>
              <a:buChar char="o"/>
            </a:pPr>
            <a:endParaRPr dirty="0">
              <a:solidFill>
                <a:schemeClr val="dk1"/>
              </a:solidFill>
              <a:uFillTx/>
            </a:endParaRPr>
          </a:p>
          <a:p>
            <a:pPr algn="l" lvl="0" rtl="0">
              <a:spcBef>
                <a:spcPts val="0"/>
              </a:spcBef>
              <a:spcAft>
                <a:spcPts val="0"/>
              </a:spcAft>
              <a:buClr>
                <a:schemeClr val="dk1"/>
              </a:buClr>
              <a:buSzPts val="1800"/>
              <a:buFont charset="0" panose="02070309020205020404" pitchFamily="49" typeface="Courier New"/>
              <a:buChar char="o"/>
            </a:pPr>
            <a:r>
              <a:rPr dirty="0" lang="en-GB">
                <a:solidFill>
                  <a:schemeClr val="dk1"/>
                </a:solidFill>
                <a:uFillTx/>
              </a:rPr>
              <a:t>Blizzard - reputation has been harmed </a:t>
            </a:r>
            <a:endParaRPr dirty="0">
              <a:solidFill>
                <a:schemeClr val="dk1"/>
              </a:solidFill>
              <a:uFillTx/>
            </a:endParaRPr>
          </a:p>
          <a:p>
            <a:pPr algn="l" lvl="0" rtl="0">
              <a:spcBef>
                <a:spcPts val="0"/>
              </a:spcBef>
              <a:spcAft>
                <a:spcPts val="0"/>
              </a:spcAft>
              <a:buClr>
                <a:schemeClr val="dk1"/>
              </a:buClr>
              <a:buSzPts val="1800"/>
              <a:buFont charset="0" panose="02070309020205020404" pitchFamily="49" typeface="Courier New"/>
              <a:buChar char="o"/>
            </a:pPr>
            <a:r>
              <a:rPr dirty="0" lang="en-GB">
                <a:solidFill>
                  <a:schemeClr val="dk1"/>
                </a:solidFill>
                <a:uFillTx/>
              </a:rPr>
              <a:t>Apple - the reaction is negligible</a:t>
            </a:r>
            <a:endParaRPr dirty="0">
              <a:solidFill>
                <a:schemeClr val="dk1"/>
              </a:solidFill>
              <a:uFillTx/>
            </a:endParaRPr>
          </a:p>
          <a:p>
            <a:pPr algn="l" lvl="0" rtl="0">
              <a:spcBef>
                <a:spcPts val="0"/>
              </a:spcBef>
              <a:spcAft>
                <a:spcPts val="0"/>
              </a:spcAft>
              <a:buClr>
                <a:schemeClr val="dk1"/>
              </a:buClr>
              <a:buSzPts val="1800"/>
              <a:buFont charset="0" panose="02070309020205020404" pitchFamily="49" typeface="Courier New"/>
              <a:buChar char="o"/>
            </a:pPr>
            <a:r>
              <a:rPr dirty="0" lang="en-GB">
                <a:solidFill>
                  <a:schemeClr val="dk1"/>
                </a:solidFill>
                <a:uFillTx/>
              </a:rPr>
              <a:t>Companies reputation is fragile in the digital age.</a:t>
            </a:r>
            <a:endParaRPr b="1" dirty="0" lang="de-DE">
              <a:solidFill>
                <a:srgbClr val="000000"/>
              </a:solidFill>
              <a:uFillTx/>
            </a:endParaRPr>
          </a:p>
          <a:p>
            <a:pPr algn="ctr" indent="-317500" lvl="0">
              <a:lnSpc>
                <a:spcPct val="150000"/>
              </a:lnSpc>
              <a:buClr>
                <a:srgbClr val="000000"/>
              </a:buClr>
              <a:buSzPts val="1400"/>
              <a:buChar char="➔"/>
            </a:pPr>
            <a:r>
              <a:rPr dirty="0" lang="en-US">
                <a:solidFill>
                  <a:schemeClr val="dk1"/>
                </a:solidFill>
                <a:uFillTx/>
              </a:rPr>
              <a:t>Measurement of public reaction is not sufficient to prevent companies censorship</a:t>
            </a:r>
            <a:endParaRPr dirty="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3" name="Google Shape;363;p4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36</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67"/>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8" name="Google Shape;368;p49"/>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9144000" cy="6098978"/>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69" name="Google Shape;369;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084250" y="1975472"/>
            <a:ext cx="4975500" cy="1192555"/>
          </a:xfrm>
          <a:prstGeom prst="rect">
            <a:avLst/>
          </a:prstGeom>
          <a:solidFill>
            <a:schemeClr val="bg1">
              <a:alpha val="67000"/>
            </a:schemeClr>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0" rtl="0">
              <a:spcBef>
                <a:spcPts val="0"/>
              </a:spcBef>
              <a:spcAft>
                <a:spcPts val="0"/>
              </a:spcAft>
              <a:buNone/>
            </a:pPr>
            <a:r>
              <a:rPr dirty="0" lang="en-GB" sz="4800">
                <a:solidFill>
                  <a:srgbClr val="0070C0"/>
                </a:solidFill>
                <a:uFillTx/>
              </a:rPr>
              <a:t>Final questions ? </a:t>
            </a:r>
            <a:endParaRPr dirty="0" sz="480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0" name="Google Shape;370;p4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smtClean="0">
                <a:uFillTx/>
              </a:rPr>
              <a:t>37</a:t>
            </a:fld>
            <a:endParaRPr dirty="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74"/>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5" name="Google Shape;375;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92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References - Links</a:t>
            </a:r>
            <a:endParaRPr dirty="0">
              <a:solidFill>
                <a:srgbClr val="0070C0"/>
              </a:solidFill>
              <a:uFillTx/>
            </a:endParaRPr>
          </a:p>
          <a:p>
            <a:pPr algn="l" indent="0" lvl="0" marL="0" rtl="0">
              <a:spcBef>
                <a:spcPts val="0"/>
              </a:spcBef>
              <a:spcAft>
                <a:spcPts val="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6" name="Google Shape;376;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1152475"/>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indent="-298450">
              <a:lnSpc>
                <a:spcPct val="150000"/>
              </a:lnSpc>
              <a:buClr>
                <a:schemeClr val="dk1"/>
              </a:buClr>
              <a:buSzPts val="1100"/>
              <a:buFontTx/>
              <a:buAutoNum type="arabicPeriod"/>
            </a:pPr>
            <a:r>
              <a:rPr dirty="0" lang="en-GB" sz="1000">
                <a:uFillTx/>
                <a:hlinkClick r:id="rId3"/>
              </a:rPr>
              <a:t>https://www.apple.com/newsroom/archive/?page=2</a:t>
            </a:r>
            <a:r>
              <a:rPr dirty="0" lang="en-GB" sz="1000">
                <a:uFillTx/>
              </a:rPr>
              <a:t>, </a:t>
            </a:r>
            <a:r>
              <a:rPr dirty="0" lang="de-DE" sz="1000">
                <a:uFillTx/>
              </a:rPr>
              <a:t>last </a:t>
            </a:r>
            <a:r>
              <a:rPr dirty="0" lang="en-US" sz="1000">
                <a:uFillTx/>
              </a:rPr>
              <a:t>visited</a:t>
            </a:r>
            <a:r>
              <a:rPr dirty="0" lang="de-DE" sz="1000">
                <a:uFillTx/>
              </a:rPr>
              <a:t> on 24th </a:t>
            </a:r>
            <a:r>
              <a:rPr dirty="0" err="1" lang="de-DE" sz="1000">
                <a:uFillTx/>
              </a:rPr>
              <a:t>of</a:t>
            </a:r>
            <a:r>
              <a:rPr dirty="0" lang="de-DE" sz="1000">
                <a:uFillTx/>
              </a:rPr>
              <a:t> </a:t>
            </a:r>
            <a:r>
              <a:rPr dirty="0" err="1" lang="de-DE" sz="1000">
                <a:uFillTx/>
              </a:rPr>
              <a:t>February</a:t>
            </a:r>
            <a:r>
              <a:rPr dirty="0" lang="de-DE" sz="1000">
                <a:uFillTx/>
              </a:rPr>
              <a:t> 2020</a:t>
            </a:r>
          </a:p>
          <a:p>
            <a:pPr indent="-298450">
              <a:lnSpc>
                <a:spcPct val="150000"/>
              </a:lnSpc>
              <a:buClr>
                <a:schemeClr val="dk1"/>
              </a:buClr>
              <a:buSzPts val="1100"/>
              <a:buFontTx/>
              <a:buAutoNum type="arabicPeriod"/>
            </a:pPr>
            <a:r>
              <a:rPr dirty="0" lang="de-DE" sz="1000">
                <a:uFillTx/>
                <a:hlinkClick r:id="rId4"/>
              </a:rPr>
              <a:t>https://www.facebook.com/ads/audience-insights/</a:t>
            </a:r>
            <a:r>
              <a:rPr dirty="0" lang="de-DE" sz="1000">
                <a:uFillTx/>
              </a:rPr>
              <a:t>, last </a:t>
            </a:r>
            <a:r>
              <a:rPr dirty="0" lang="en-US" sz="1000">
                <a:uFillTx/>
              </a:rPr>
              <a:t>visited</a:t>
            </a:r>
            <a:r>
              <a:rPr dirty="0" lang="de-DE" sz="1000">
                <a:uFillTx/>
              </a:rPr>
              <a:t> on 24th </a:t>
            </a:r>
            <a:r>
              <a:rPr dirty="0" err="1" lang="de-DE" sz="1000">
                <a:uFillTx/>
              </a:rPr>
              <a:t>of</a:t>
            </a:r>
            <a:r>
              <a:rPr dirty="0" lang="de-DE" sz="1000">
                <a:uFillTx/>
              </a:rPr>
              <a:t> </a:t>
            </a:r>
            <a:r>
              <a:rPr dirty="0" err="1" lang="de-DE" sz="1000">
                <a:uFillTx/>
              </a:rPr>
              <a:t>February</a:t>
            </a:r>
            <a:r>
              <a:rPr dirty="0" lang="de-DE" sz="1000">
                <a:uFillTx/>
              </a:rPr>
              <a:t> 2020</a:t>
            </a:r>
            <a:endParaRPr dirty="0" lang="en-GB" sz="1000">
              <a:uFillTx/>
            </a:endParaRPr>
          </a:p>
          <a:p>
            <a:pPr indent="-298450">
              <a:lnSpc>
                <a:spcPct val="150000"/>
              </a:lnSpc>
              <a:buClr>
                <a:schemeClr val="dk1"/>
              </a:buClr>
              <a:buSzPts val="1100"/>
              <a:buFontTx/>
              <a:buAutoNum type="arabicPeriod"/>
            </a:pPr>
            <a:r>
              <a:rPr dirty="0" lang="en-GB" sz="1000" u="sng">
                <a:uFillTx/>
                <a:hlinkClick r:id="rId5"/>
              </a:rPr>
              <a:t>https://imgur.com/gallery/153qt3a</a:t>
            </a:r>
            <a:r>
              <a:rPr dirty="0" lang="en-GB" sz="1000" u="sng">
                <a:uFillTx/>
              </a:rPr>
              <a:t>, </a:t>
            </a:r>
            <a:r>
              <a:rPr dirty="0" lang="en-US" sz="1000">
                <a:uFillTx/>
              </a:rPr>
              <a:t>last visited on the 23</a:t>
            </a:r>
            <a:r>
              <a:rPr baseline="30000" dirty="0" lang="en-US" sz="1000">
                <a:uFillTx/>
              </a:rPr>
              <a:t>rd</a:t>
            </a:r>
            <a:r>
              <a:rPr dirty="0" lang="en-US" sz="1000">
                <a:uFillTx/>
              </a:rPr>
              <a:t> of  February 2020</a:t>
            </a:r>
          </a:p>
          <a:p>
            <a:pPr indent="-298450">
              <a:lnSpc>
                <a:spcPct val="150000"/>
              </a:lnSpc>
              <a:buClr>
                <a:schemeClr val="dk1"/>
              </a:buClr>
              <a:buSzPts val="1100"/>
              <a:buFontTx/>
              <a:buAutoNum type="arabicPeriod"/>
            </a:pPr>
            <a:r>
              <a:rPr dirty="0" lang="en-US" sz="1000" u="sng">
                <a:uFillTx/>
                <a:hlinkClick r:id="rId6"/>
              </a:rPr>
              <a:t>https://mspoweruser.com/boycottapple-trending-as-apple-removes-quartz-news-and-hkmap-apps-from-app-store/</a:t>
            </a:r>
            <a:r>
              <a:rPr dirty="0" lang="en-US" sz="1000">
                <a:uFillTx/>
              </a:rPr>
              <a:t>, last visited on the 23</a:t>
            </a:r>
            <a:r>
              <a:rPr baseline="30000" dirty="0" lang="en-US" sz="1000">
                <a:uFillTx/>
              </a:rPr>
              <a:t>rd</a:t>
            </a:r>
            <a:r>
              <a:rPr dirty="0" lang="en-US" sz="1000">
                <a:uFillTx/>
              </a:rPr>
              <a:t> of  February 2020</a:t>
            </a:r>
          </a:p>
          <a:p>
            <a:pPr indent="-298450">
              <a:lnSpc>
                <a:spcPct val="150000"/>
              </a:lnSpc>
              <a:buClr>
                <a:schemeClr val="dk1"/>
              </a:buClr>
              <a:buSzPts val="1100"/>
              <a:buFontTx/>
              <a:buAutoNum type="arabicPeriod"/>
            </a:pPr>
            <a:r>
              <a:rPr dirty="0" lang="en-US" sz="1000" u="sng">
                <a:uFillTx/>
                <a:hlinkClick r:id="rId7"/>
              </a:rPr>
              <a:t>https://www.reddit.com/r/apple/comments/dfxxpz/boycottapple_trending_as_apple_removes_quartz</a:t>
            </a:r>
            <a:r>
              <a:rPr dirty="0" lang="en-US" sz="1000">
                <a:uFillTx/>
              </a:rPr>
              <a:t>, last visited on the 23</a:t>
            </a:r>
            <a:r>
              <a:rPr baseline="30000" dirty="0" lang="en-US" sz="1000">
                <a:uFillTx/>
              </a:rPr>
              <a:t>rd</a:t>
            </a:r>
            <a:r>
              <a:rPr dirty="0" lang="en-US" sz="1000">
                <a:uFillTx/>
              </a:rPr>
              <a:t> of  February 2020</a:t>
            </a:r>
          </a:p>
          <a:p>
            <a:pPr indent="-298450">
              <a:lnSpc>
                <a:spcPct val="150000"/>
              </a:lnSpc>
              <a:buClr>
                <a:schemeClr val="dk1"/>
              </a:buClr>
              <a:buSzPts val="1100"/>
              <a:buFontTx/>
              <a:buAutoNum type="arabicPeriod"/>
            </a:pPr>
            <a:r>
              <a:rPr dirty="0" lang="en-GB" sz="1000" u="sng">
                <a:uFillTx/>
              </a:rPr>
              <a:t>https://www.reddit.com/r/Blizzard/comments/df6v8i/megathread_recent_blitzchung_situation_discussion</a:t>
            </a:r>
            <a:r>
              <a:rPr dirty="0" lang="en-GB" sz="1000" u="sng">
                <a:uFillTx/>
                <a:hlinkClick r:id="rId8"/>
              </a:rPr>
              <a:t>/</a:t>
            </a:r>
            <a:r>
              <a:rPr dirty="0" lang="en-GB" sz="1000" u="sng">
                <a:uFillTx/>
              </a:rPr>
              <a:t>, last visited on 22</a:t>
            </a:r>
            <a:r>
              <a:rPr baseline="30000" dirty="0" lang="en-GB" sz="1000" u="sng">
                <a:uFillTx/>
              </a:rPr>
              <a:t>nd</a:t>
            </a:r>
            <a:r>
              <a:rPr dirty="0" lang="en-GB" sz="1000" u="sng">
                <a:uFillTx/>
              </a:rPr>
              <a:t> of February 2020</a:t>
            </a:r>
          </a:p>
          <a:p>
            <a:pPr indent="-298450">
              <a:lnSpc>
                <a:spcPct val="150000"/>
              </a:lnSpc>
              <a:buClr>
                <a:schemeClr val="dk1"/>
              </a:buClr>
              <a:buSzPts val="1100"/>
              <a:buFontTx/>
              <a:buAutoNum type="arabicPeriod"/>
            </a:pPr>
            <a:r>
              <a:rPr dirty="0" lang="en-GB" sz="1000" u="sng">
                <a:uFillTx/>
              </a:rPr>
              <a:t>https://www.reddit.com/r/Blizzard/comments/df6v8i/megathread_recent_blitzchung_situation_discussion</a:t>
            </a:r>
            <a:r>
              <a:rPr dirty="0" lang="en-GB" sz="1000" u="sng">
                <a:uFillTx/>
                <a:hlinkClick r:id="rId8"/>
              </a:rPr>
              <a:t>/</a:t>
            </a:r>
            <a:r>
              <a:rPr dirty="0" lang="en-GB" sz="1000" u="sng">
                <a:uFillTx/>
              </a:rPr>
              <a:t>, last visited on 22</a:t>
            </a:r>
            <a:r>
              <a:rPr baseline="30000" dirty="0" lang="en-GB" sz="1000" u="sng">
                <a:uFillTx/>
              </a:rPr>
              <a:t>nd</a:t>
            </a:r>
            <a:r>
              <a:rPr dirty="0" lang="en-GB" sz="1000" u="sng">
                <a:uFillTx/>
              </a:rPr>
              <a:t> of February 2020</a:t>
            </a:r>
            <a:endParaRPr dirty="0" lang="en-GB" sz="1000">
              <a:uFillTx/>
            </a:endParaRPr>
          </a:p>
          <a:p>
            <a:pPr indent="-298450">
              <a:lnSpc>
                <a:spcPct val="150000"/>
              </a:lnSpc>
              <a:buClr>
                <a:schemeClr val="dk1"/>
              </a:buClr>
              <a:buSzPts val="1100"/>
              <a:buFontTx/>
              <a:buAutoNum type="arabicPeriod"/>
            </a:pPr>
            <a:r>
              <a:rPr dirty="0" lang="en-GB" sz="1000" u="sng">
                <a:uFillTx/>
                <a:hlinkClick r:id="rId9"/>
              </a:rPr>
              <a:t>https://www.reddit.com/r/worldnews/comments/dfuqwp/free_hong_kong_chants_get_fans_kicked_out_of_nba/f361ofo/</a:t>
            </a:r>
            <a:r>
              <a:rPr dirty="0" lang="en-GB" sz="1000" u="sng">
                <a:uFillTx/>
              </a:rPr>
              <a:t>, </a:t>
            </a:r>
            <a:r>
              <a:rPr dirty="0" lang="en-US" sz="1000">
                <a:uFillTx/>
              </a:rPr>
              <a:t>last visited on the 23</a:t>
            </a:r>
            <a:r>
              <a:rPr baseline="30000" dirty="0" lang="en-US" sz="1000">
                <a:uFillTx/>
              </a:rPr>
              <a:t>rd</a:t>
            </a:r>
            <a:r>
              <a:rPr dirty="0" lang="en-US" sz="1000">
                <a:uFillTx/>
              </a:rPr>
              <a:t> of  February 2020</a:t>
            </a:r>
            <a:endParaRPr dirty="0" lang="en-GB" sz="1000" u="sng">
              <a:uFillTx/>
            </a:endParaRPr>
          </a:p>
          <a:p>
            <a:pPr indent="-298450">
              <a:lnSpc>
                <a:spcPct val="150000"/>
              </a:lnSpc>
              <a:buClr>
                <a:schemeClr val="dk1"/>
              </a:buClr>
              <a:buSzPts val="1100"/>
              <a:buFontTx/>
              <a:buAutoNum type="arabicPeriod"/>
            </a:pPr>
            <a:r>
              <a:rPr dirty="0" lang="en-GB" sz="1000" u="sng">
                <a:uFillTx/>
                <a:hlinkClick r:id="rId10"/>
              </a:rPr>
              <a:t>https://trends.google.com/trends/explore? q=Boycott%20Apple</a:t>
            </a:r>
            <a:r>
              <a:rPr dirty="0" lang="en-GB" sz="1000" u="sng">
                <a:uFillTx/>
              </a:rPr>
              <a:t>,</a:t>
            </a:r>
            <a:r>
              <a:rPr dirty="0" lang="en-US" sz="1000">
                <a:uFillTx/>
              </a:rPr>
              <a:t> last visited on the 23</a:t>
            </a:r>
            <a:r>
              <a:rPr baseline="30000" dirty="0" lang="en-US" sz="1000">
                <a:uFillTx/>
              </a:rPr>
              <a:t>rd</a:t>
            </a:r>
            <a:r>
              <a:rPr dirty="0" lang="en-US" sz="1000">
                <a:uFillTx/>
              </a:rPr>
              <a:t> of  February 2020</a:t>
            </a:r>
          </a:p>
          <a:p>
            <a:pPr indent="-298450">
              <a:lnSpc>
                <a:spcPct val="150000"/>
              </a:lnSpc>
              <a:buClr>
                <a:schemeClr val="dk1"/>
              </a:buClr>
              <a:buSzPts val="1100"/>
              <a:buFontTx/>
              <a:buAutoNum type="arabicPeriod"/>
            </a:pPr>
            <a:r>
              <a:rPr dirty="0" lang="de-DE" sz="1000">
                <a:uFillTx/>
                <a:hlinkClick r:id="rId11"/>
              </a:rPr>
              <a:t>https://trends.google.com/trends/explore?q=%2Fm%2F0k8z,%2Fm%2F01jx9</a:t>
            </a:r>
            <a:r>
              <a:rPr dirty="0" lang="de-DE" sz="1000">
                <a:uFillTx/>
              </a:rPr>
              <a:t>, last </a:t>
            </a:r>
            <a:r>
              <a:rPr dirty="0" lang="en-US" sz="1000">
                <a:uFillTx/>
              </a:rPr>
              <a:t>visited</a:t>
            </a:r>
            <a:r>
              <a:rPr dirty="0" lang="de-DE" sz="1000">
                <a:uFillTx/>
              </a:rPr>
              <a:t> on 24th </a:t>
            </a:r>
            <a:r>
              <a:rPr dirty="0" err="1" lang="de-DE" sz="1000">
                <a:uFillTx/>
              </a:rPr>
              <a:t>of</a:t>
            </a:r>
            <a:r>
              <a:rPr dirty="0" lang="de-DE" sz="1000">
                <a:uFillTx/>
              </a:rPr>
              <a:t> </a:t>
            </a:r>
            <a:r>
              <a:rPr dirty="0" err="1" lang="de-DE" sz="1000">
                <a:uFillTx/>
              </a:rPr>
              <a:t>February</a:t>
            </a:r>
            <a:r>
              <a:rPr dirty="0" lang="de-DE" sz="1000">
                <a:uFillTx/>
              </a:rPr>
              <a:t> 2020</a:t>
            </a:r>
            <a:endParaRPr dirty="0" lang="en-US" sz="1000">
              <a:uFillTx/>
            </a:endParaRPr>
          </a:p>
          <a:p>
            <a:pPr indent="-298450">
              <a:buClr>
                <a:schemeClr val="dk1"/>
              </a:buClr>
              <a:buSzPts val="1100"/>
              <a:buFontTx/>
              <a:buAutoNum type="arabicPeriod"/>
            </a:pPr>
            <a:endParaRPr dirty="0" lang="en-GB" sz="1200" u="sng">
              <a:solidFill>
                <a:srgbClr val="0070C0"/>
              </a:solidFill>
              <a:uFillTx/>
            </a:endParaRPr>
          </a:p>
          <a:p>
            <a:pPr indent="-298450" lvl="0">
              <a:buClr>
                <a:schemeClr val="dk1"/>
              </a:buClr>
              <a:buSzPts val="1100"/>
              <a:buAutoNum type="arabicPeriod"/>
            </a:pPr>
            <a:endParaRPr dirty="0" lang="en-GB" sz="1200" u="sng">
              <a:solidFill>
                <a:srgbClr val="0070C0"/>
              </a:solidFill>
              <a:uFillTx/>
              <a:hlinkClick r:id="rId10"/>
            </a:endParaRPr>
          </a:p>
          <a:p>
            <a:pPr indent="-298450" lvl="0">
              <a:buClr>
                <a:schemeClr val="dk1"/>
              </a:buClr>
              <a:buSzPts val="1100"/>
              <a:buAutoNum type="arabicPeriod"/>
            </a:pPr>
            <a:endParaRPr dirty="0" sz="1200">
              <a:solidFill>
                <a:srgbClr val="0070C0"/>
              </a:solidFill>
              <a:uFillTx/>
              <a:latin typeface="Times New Roman"/>
              <a:ea typeface="Times New Roman"/>
              <a:cs typeface="Times New Roman"/>
              <a:sym typeface="Times New Roman"/>
            </a:endParaRPr>
          </a:p>
          <a:p>
            <a:pPr algn="l" indent="0" lvl="0" marL="457200" rtl="0">
              <a:lnSpc>
                <a:spcPct val="100000"/>
              </a:lnSpc>
              <a:spcBef>
                <a:spcPts val="0"/>
              </a:spcBef>
              <a:spcAft>
                <a:spcPts val="0"/>
              </a:spcAft>
              <a:buNone/>
            </a:pPr>
            <a:endParaRPr dirty="0" sz="1200">
              <a:solidFill>
                <a:srgbClr val="0070C0"/>
              </a:solidFill>
              <a:uFillTx/>
              <a:latin typeface="Times New Roman"/>
              <a:ea typeface="Times New Roman"/>
              <a:cs typeface="Times New Roman"/>
              <a:sym typeface="Times New Roman"/>
            </a:endParaRPr>
          </a:p>
          <a:p>
            <a:pPr algn="l" indent="-298450" lvl="0" marL="457200" rtl="0">
              <a:lnSpc>
                <a:spcPct val="150000"/>
              </a:lnSpc>
              <a:spcBef>
                <a:spcPts val="1200"/>
              </a:spcBef>
              <a:spcAft>
                <a:spcPts val="0"/>
              </a:spcAft>
              <a:buClr>
                <a:schemeClr val="dk1"/>
              </a:buClr>
              <a:buSzPts val="1100"/>
              <a:buAutoNum type="arabicPeriod"/>
            </a:pPr>
            <a:endParaRPr dirty="0" sz="1200">
              <a:solidFill>
                <a:schemeClr val="dk1"/>
              </a:solidFill>
              <a:uFillTx/>
              <a:latin typeface="Times New Roman"/>
              <a:ea typeface="Times New Roman"/>
              <a:cs typeface="Times New Roman"/>
              <a:sym typeface="Times New Roman"/>
            </a:endParaRPr>
          </a:p>
          <a:p>
            <a:pPr algn="l" indent="-298450" lvl="0" marL="457200" rtl="0">
              <a:lnSpc>
                <a:spcPct val="100000"/>
              </a:lnSpc>
              <a:spcBef>
                <a:spcPts val="0"/>
              </a:spcBef>
              <a:spcAft>
                <a:spcPts val="0"/>
              </a:spcAft>
              <a:buClr>
                <a:schemeClr val="dk1"/>
              </a:buClr>
              <a:buSzPts val="1100"/>
              <a:buAutoNum type="arabicPeriod"/>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77" name="Google Shape;377;p5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38</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381"/>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2" name="Google Shape;382;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References - Literature</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3" name="Google Shape;383;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11700" y="964367"/>
            <a:ext cx="8520600" cy="360450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292100" lvl="0" marL="457200" rtl="0">
              <a:lnSpc>
                <a:spcPct val="150000"/>
              </a:lnSpc>
              <a:spcBef>
                <a:spcPts val="2000"/>
              </a:spcBef>
              <a:spcAft>
                <a:spcPts val="0"/>
              </a:spcAft>
              <a:buClr>
                <a:schemeClr val="dk1"/>
              </a:buClr>
              <a:buSzPts val="1000"/>
              <a:buAutoNum type="arabicPeriod"/>
            </a:pPr>
            <a:r>
              <a:rPr dirty="0" err="1" lang="en-GB" sz="1000">
                <a:solidFill>
                  <a:schemeClr val="dk1"/>
                </a:solidFill>
                <a:uFillTx/>
                <a:ea typeface="Times New Roman"/>
                <a:cs typeface="Times New Roman"/>
                <a:sym typeface="Times New Roman"/>
              </a:rPr>
              <a:t>Bassen</a:t>
            </a:r>
            <a:r>
              <a:rPr dirty="0" lang="en-GB" sz="1000">
                <a:solidFill>
                  <a:schemeClr val="dk1"/>
                </a:solidFill>
                <a:uFillTx/>
                <a:ea typeface="Times New Roman"/>
                <a:cs typeface="Times New Roman"/>
                <a:sym typeface="Times New Roman"/>
              </a:rPr>
              <a:t>, Alexander; </a:t>
            </a:r>
            <a:r>
              <a:rPr dirty="0" err="1" lang="en-GB" sz="1000">
                <a:solidFill>
                  <a:schemeClr val="dk1"/>
                </a:solidFill>
                <a:uFillTx/>
                <a:ea typeface="Times New Roman"/>
                <a:cs typeface="Times New Roman"/>
                <a:sym typeface="Times New Roman"/>
              </a:rPr>
              <a:t>Jastram</a:t>
            </a:r>
            <a:r>
              <a:rPr dirty="0" lang="en-GB" sz="1000">
                <a:solidFill>
                  <a:schemeClr val="dk1"/>
                </a:solidFill>
                <a:uFillTx/>
                <a:ea typeface="Times New Roman"/>
                <a:cs typeface="Times New Roman"/>
                <a:sym typeface="Times New Roman"/>
              </a:rPr>
              <a:t>, Sarah; Meyer, Katrin (2005): Corporate Social Responsibility. Eine </a:t>
            </a:r>
            <a:r>
              <a:rPr dirty="0" err="1" lang="en-GB" sz="1000">
                <a:solidFill>
                  <a:schemeClr val="dk1"/>
                </a:solidFill>
                <a:uFillTx/>
                <a:ea typeface="Times New Roman"/>
                <a:cs typeface="Times New Roman"/>
                <a:sym typeface="Times New Roman"/>
              </a:rPr>
              <a:t>Begriffserläuterung</a:t>
            </a:r>
            <a:r>
              <a:rPr dirty="0" lang="en-GB" sz="1000">
                <a:solidFill>
                  <a:schemeClr val="dk1"/>
                </a:solidFill>
                <a:uFillTx/>
                <a:ea typeface="Times New Roman"/>
                <a:cs typeface="Times New Roman"/>
                <a:sym typeface="Times New Roman"/>
              </a:rPr>
              <a:t>. In: </a:t>
            </a:r>
            <a:r>
              <a:rPr dirty="0" err="1" i="1" lang="en-GB" sz="1000">
                <a:solidFill>
                  <a:schemeClr val="dk1"/>
                </a:solidFill>
                <a:uFillTx/>
                <a:ea typeface="Times New Roman"/>
                <a:cs typeface="Times New Roman"/>
                <a:sym typeface="Times New Roman"/>
              </a:rPr>
              <a:t>zfwu</a:t>
            </a:r>
            <a:r>
              <a:rPr dirty="0" i="1" lang="en-GB" sz="1000">
                <a:solidFill>
                  <a:schemeClr val="dk1"/>
                </a:solidFill>
                <a:uFillTx/>
                <a:ea typeface="Times New Roman"/>
                <a:cs typeface="Times New Roman"/>
                <a:sym typeface="Times New Roman"/>
              </a:rPr>
              <a:t> </a:t>
            </a:r>
            <a:r>
              <a:rPr dirty="0" lang="en-GB" sz="1000">
                <a:solidFill>
                  <a:schemeClr val="dk1"/>
                </a:solidFill>
                <a:uFillTx/>
                <a:ea typeface="Times New Roman"/>
                <a:cs typeface="Times New Roman"/>
                <a:sym typeface="Times New Roman"/>
              </a:rPr>
              <a:t>6 (2), S. 231–236. DOI: 10.5771/1439-880X-2005-2-231.</a:t>
            </a:r>
            <a:endParaRPr dirty="0" sz="1000">
              <a:solidFill>
                <a:schemeClr val="dk1"/>
              </a:solidFill>
              <a:uFillTx/>
              <a:ea typeface="Times New Roman"/>
              <a:cs typeface="Times New Roman"/>
              <a:sym typeface="Times New Roman"/>
            </a:endParaRPr>
          </a:p>
          <a:p>
            <a:pPr algn="l" indent="-292100" lvl="0" marL="457200" rtl="0">
              <a:lnSpc>
                <a:spcPct val="150000"/>
              </a:lnSpc>
              <a:spcBef>
                <a:spcPts val="0"/>
              </a:spcBef>
              <a:spcAft>
                <a:spcPts val="0"/>
              </a:spcAft>
              <a:buClr>
                <a:schemeClr val="dk1"/>
              </a:buClr>
              <a:buSzPts val="1000"/>
              <a:buAutoNum type="arabicPeriod"/>
            </a:pPr>
            <a:r>
              <a:rPr dirty="0" err="1" lang="en-GB" sz="1000">
                <a:solidFill>
                  <a:schemeClr val="dk1"/>
                </a:solidFill>
                <a:uFillTx/>
                <a:ea typeface="Times New Roman"/>
                <a:cs typeface="Times New Roman"/>
                <a:sym typeface="Times New Roman"/>
              </a:rPr>
              <a:t>Grigore</a:t>
            </a:r>
            <a:r>
              <a:rPr dirty="0" lang="en-GB" sz="1000">
                <a:solidFill>
                  <a:schemeClr val="dk1"/>
                </a:solidFill>
                <a:uFillTx/>
                <a:ea typeface="Times New Roman"/>
                <a:cs typeface="Times New Roman"/>
                <a:sym typeface="Times New Roman"/>
              </a:rPr>
              <a:t>, Georgiana; Molesworth, Mike; Watkins, Rebecca (2017): New Corporate Responsibilities in the Digital Economy. In: Anastasios </a:t>
            </a:r>
            <a:r>
              <a:rPr dirty="0" err="1" lang="en-GB" sz="1000">
                <a:solidFill>
                  <a:schemeClr val="dk1"/>
                </a:solidFill>
                <a:uFillTx/>
                <a:ea typeface="Times New Roman"/>
                <a:cs typeface="Times New Roman"/>
                <a:sym typeface="Times New Roman"/>
              </a:rPr>
              <a:t>Theofilou</a:t>
            </a:r>
            <a:r>
              <a:rPr dirty="0" lang="en-GB" sz="1000">
                <a:solidFill>
                  <a:schemeClr val="dk1"/>
                </a:solidFill>
                <a:uFillTx/>
                <a:ea typeface="Times New Roman"/>
                <a:cs typeface="Times New Roman"/>
                <a:sym typeface="Times New Roman"/>
              </a:rPr>
              <a:t>, Georgiana </a:t>
            </a:r>
            <a:r>
              <a:rPr dirty="0" err="1" lang="en-GB" sz="1000">
                <a:solidFill>
                  <a:schemeClr val="dk1"/>
                </a:solidFill>
                <a:uFillTx/>
                <a:ea typeface="Times New Roman"/>
                <a:cs typeface="Times New Roman"/>
                <a:sym typeface="Times New Roman"/>
              </a:rPr>
              <a:t>Grigore</a:t>
            </a:r>
            <a:r>
              <a:rPr dirty="0" lang="en-GB" sz="1000">
                <a:solidFill>
                  <a:schemeClr val="dk1"/>
                </a:solidFill>
                <a:uFillTx/>
                <a:ea typeface="Times New Roman"/>
                <a:cs typeface="Times New Roman"/>
                <a:sym typeface="Times New Roman"/>
              </a:rPr>
              <a:t> und Alin </a:t>
            </a:r>
            <a:r>
              <a:rPr dirty="0" err="1" lang="en-GB" sz="1000">
                <a:solidFill>
                  <a:schemeClr val="dk1"/>
                </a:solidFill>
                <a:uFillTx/>
                <a:ea typeface="Times New Roman"/>
                <a:cs typeface="Times New Roman"/>
                <a:sym typeface="Times New Roman"/>
              </a:rPr>
              <a:t>Stancu</a:t>
            </a:r>
            <a:r>
              <a:rPr dirty="0" lang="en-GB" sz="1000">
                <a:solidFill>
                  <a:schemeClr val="dk1"/>
                </a:solidFill>
                <a:uFillTx/>
                <a:ea typeface="Times New Roman"/>
                <a:cs typeface="Times New Roman"/>
                <a:sym typeface="Times New Roman"/>
              </a:rPr>
              <a:t> (Hg.): Corporate Social Responsibility in the Post-Financial Crisis Era, Bd. 43. Cham: Springer International Publishing, S. 41–62.</a:t>
            </a:r>
            <a:endParaRPr dirty="0" sz="1000">
              <a:solidFill>
                <a:schemeClr val="dk1"/>
              </a:solidFill>
              <a:uFillTx/>
              <a:ea typeface="Times New Roman"/>
              <a:cs typeface="Times New Roman"/>
              <a:sym typeface="Times New Roman"/>
            </a:endParaRPr>
          </a:p>
          <a:p>
            <a:pPr algn="l" indent="-292100" lvl="0" marL="457200" rtl="0">
              <a:lnSpc>
                <a:spcPct val="150000"/>
              </a:lnSpc>
              <a:spcBef>
                <a:spcPts val="0"/>
              </a:spcBef>
              <a:spcAft>
                <a:spcPts val="0"/>
              </a:spcAft>
              <a:buClr>
                <a:schemeClr val="dk1"/>
              </a:buClr>
              <a:buSzPts val="1000"/>
              <a:buAutoNum type="arabicPeriod"/>
            </a:pPr>
            <a:r>
              <a:rPr dirty="0" lang="en-GB" sz="1000">
                <a:solidFill>
                  <a:schemeClr val="dk1"/>
                </a:solidFill>
                <a:uFillTx/>
                <a:ea typeface="Times New Roman"/>
                <a:cs typeface="Times New Roman"/>
                <a:sym typeface="Times New Roman"/>
              </a:rPr>
              <a:t>Richards, </a:t>
            </a:r>
            <a:r>
              <a:rPr dirty="0" err="1" lang="en-GB" sz="1000">
                <a:solidFill>
                  <a:schemeClr val="dk1"/>
                </a:solidFill>
                <a:uFillTx/>
                <a:ea typeface="Times New Roman"/>
                <a:cs typeface="Times New Roman"/>
                <a:sym typeface="Times New Roman"/>
              </a:rPr>
              <a:t>Jef</a:t>
            </a:r>
            <a:r>
              <a:rPr dirty="0" lang="en-GB" sz="1000">
                <a:solidFill>
                  <a:schemeClr val="dk1"/>
                </a:solidFill>
                <a:uFillTx/>
                <a:ea typeface="Times New Roman"/>
                <a:cs typeface="Times New Roman"/>
                <a:sym typeface="Times New Roman"/>
              </a:rPr>
              <a:t> I.; Murphy, John H. (1996): Economic Censorship and Free Speech: The Circle of Communication between Advertisers, Media, and Consumers. In: </a:t>
            </a:r>
            <a:r>
              <a:rPr dirty="0" i="1" lang="en-GB" sz="1000">
                <a:solidFill>
                  <a:schemeClr val="dk1"/>
                </a:solidFill>
                <a:uFillTx/>
                <a:ea typeface="Times New Roman"/>
                <a:cs typeface="Times New Roman"/>
                <a:sym typeface="Times New Roman"/>
              </a:rPr>
              <a:t>Journal of Current Issues &amp; Research in Advertising </a:t>
            </a:r>
            <a:r>
              <a:rPr dirty="0" lang="en-GB" sz="1000">
                <a:solidFill>
                  <a:schemeClr val="dk1"/>
                </a:solidFill>
                <a:uFillTx/>
                <a:ea typeface="Times New Roman"/>
                <a:cs typeface="Times New Roman"/>
                <a:sym typeface="Times New Roman"/>
              </a:rPr>
              <a:t>18 (1), S. 21–34. DOI: 10.1080/10641734.1996.10505037.</a:t>
            </a:r>
            <a:endParaRPr dirty="0" sz="1000">
              <a:solidFill>
                <a:schemeClr val="dk1"/>
              </a:solidFill>
              <a:uFillTx/>
              <a:ea typeface="Times New Roman"/>
              <a:cs typeface="Times New Roman"/>
              <a:sym typeface="Times New Roman"/>
            </a:endParaRPr>
          </a:p>
          <a:p>
            <a:pPr algn="l" indent="-292100" lvl="0" marL="457200" rtl="0">
              <a:lnSpc>
                <a:spcPct val="150000"/>
              </a:lnSpc>
              <a:spcBef>
                <a:spcPts val="0"/>
              </a:spcBef>
              <a:spcAft>
                <a:spcPts val="0"/>
              </a:spcAft>
              <a:buClr>
                <a:schemeClr val="dk1"/>
              </a:buClr>
              <a:buSzPts val="1000"/>
              <a:buAutoNum type="arabicPeriod"/>
            </a:pPr>
            <a:r>
              <a:rPr dirty="0" lang="en-GB" sz="1000">
                <a:solidFill>
                  <a:schemeClr val="dk1"/>
                </a:solidFill>
                <a:uFillTx/>
                <a:ea typeface="Times New Roman"/>
                <a:cs typeface="Times New Roman"/>
                <a:sym typeface="Times New Roman"/>
              </a:rPr>
              <a:t>Taddeo, </a:t>
            </a:r>
            <a:r>
              <a:rPr dirty="0" err="1" lang="en-GB" sz="1000">
                <a:solidFill>
                  <a:schemeClr val="dk1"/>
                </a:solidFill>
                <a:uFillTx/>
                <a:ea typeface="Times New Roman"/>
                <a:cs typeface="Times New Roman"/>
                <a:sym typeface="Times New Roman"/>
              </a:rPr>
              <a:t>Mariarosaria</a:t>
            </a:r>
            <a:r>
              <a:rPr dirty="0" lang="en-GB" sz="1000">
                <a:solidFill>
                  <a:schemeClr val="dk1"/>
                </a:solidFill>
                <a:uFillTx/>
                <a:ea typeface="Times New Roman"/>
                <a:cs typeface="Times New Roman"/>
                <a:sym typeface="Times New Roman"/>
              </a:rPr>
              <a:t>; </a:t>
            </a:r>
            <a:r>
              <a:rPr dirty="0" err="1" lang="en-GB" sz="1000">
                <a:solidFill>
                  <a:schemeClr val="dk1"/>
                </a:solidFill>
                <a:uFillTx/>
                <a:ea typeface="Times New Roman"/>
                <a:cs typeface="Times New Roman"/>
                <a:sym typeface="Times New Roman"/>
              </a:rPr>
              <a:t>Floridi</a:t>
            </a:r>
            <a:r>
              <a:rPr dirty="0" lang="en-GB" sz="1000">
                <a:solidFill>
                  <a:schemeClr val="dk1"/>
                </a:solidFill>
                <a:uFillTx/>
                <a:ea typeface="Times New Roman"/>
                <a:cs typeface="Times New Roman"/>
                <a:sym typeface="Times New Roman"/>
              </a:rPr>
              <a:t>, Luciano (Hg.) (2017): The Responsibilities of Online Service Providers. Cham: Springer International Publishing (Law, Governance and Technology Series).</a:t>
            </a:r>
            <a:endParaRPr dirty="0" sz="1000">
              <a:solidFill>
                <a:schemeClr val="dk1"/>
              </a:solidFill>
              <a:uFillTx/>
              <a:ea typeface="Times New Roman"/>
              <a:cs typeface="Times New Roman"/>
              <a:sym typeface="Times New Roman"/>
            </a:endParaRPr>
          </a:p>
          <a:p>
            <a:pPr algn="l" indent="-292100" lvl="0" marL="457200" rtl="0">
              <a:lnSpc>
                <a:spcPct val="150000"/>
              </a:lnSpc>
              <a:spcBef>
                <a:spcPts val="0"/>
              </a:spcBef>
              <a:spcAft>
                <a:spcPts val="0"/>
              </a:spcAft>
              <a:buClr>
                <a:schemeClr val="dk1"/>
              </a:buClr>
              <a:buSzPts val="1000"/>
              <a:buAutoNum type="arabicPeriod"/>
            </a:pPr>
            <a:r>
              <a:rPr dirty="0" err="1" lang="en-GB" sz="1000">
                <a:solidFill>
                  <a:schemeClr val="dk1"/>
                </a:solidFill>
                <a:uFillTx/>
                <a:ea typeface="Times New Roman"/>
                <a:cs typeface="Times New Roman"/>
                <a:sym typeface="Times New Roman"/>
              </a:rPr>
              <a:t>Theofilou</a:t>
            </a:r>
            <a:r>
              <a:rPr dirty="0" lang="en-GB" sz="1000">
                <a:solidFill>
                  <a:schemeClr val="dk1"/>
                </a:solidFill>
                <a:uFillTx/>
                <a:ea typeface="Times New Roman"/>
                <a:cs typeface="Times New Roman"/>
                <a:sym typeface="Times New Roman"/>
              </a:rPr>
              <a:t>, Anastasios; </a:t>
            </a:r>
            <a:r>
              <a:rPr dirty="0" err="1" lang="en-GB" sz="1000">
                <a:solidFill>
                  <a:schemeClr val="dk1"/>
                </a:solidFill>
                <a:uFillTx/>
                <a:ea typeface="Times New Roman"/>
                <a:cs typeface="Times New Roman"/>
                <a:sym typeface="Times New Roman"/>
              </a:rPr>
              <a:t>Grigore</a:t>
            </a:r>
            <a:r>
              <a:rPr dirty="0" lang="en-GB" sz="1000">
                <a:solidFill>
                  <a:schemeClr val="dk1"/>
                </a:solidFill>
                <a:uFillTx/>
                <a:ea typeface="Times New Roman"/>
                <a:cs typeface="Times New Roman"/>
                <a:sym typeface="Times New Roman"/>
              </a:rPr>
              <a:t>, Georgiana; </a:t>
            </a:r>
            <a:r>
              <a:rPr dirty="0" err="1" lang="en-GB" sz="1000">
                <a:solidFill>
                  <a:schemeClr val="dk1"/>
                </a:solidFill>
                <a:uFillTx/>
                <a:ea typeface="Times New Roman"/>
                <a:cs typeface="Times New Roman"/>
                <a:sym typeface="Times New Roman"/>
              </a:rPr>
              <a:t>Stancu</a:t>
            </a:r>
            <a:r>
              <a:rPr dirty="0" lang="en-GB" sz="1000">
                <a:solidFill>
                  <a:schemeClr val="dk1"/>
                </a:solidFill>
                <a:uFillTx/>
                <a:ea typeface="Times New Roman"/>
                <a:cs typeface="Times New Roman"/>
                <a:sym typeface="Times New Roman"/>
              </a:rPr>
              <a:t>, Alin (Hg.) (2017): Corporate Social Responsibility in the Post-Financial Crisis Era. Cham: Springer International Publishing.</a:t>
            </a:r>
            <a:endParaRPr dirty="0" sz="1000">
              <a:solidFill>
                <a:schemeClr val="dk1"/>
              </a:solidFill>
              <a:uFillTx/>
              <a:ea typeface="Times New Roman"/>
              <a:cs typeface="Times New Roman"/>
              <a:sym typeface="Times New Roman"/>
            </a:endParaRPr>
          </a:p>
          <a:p>
            <a:pPr algn="l" indent="-292100" lvl="0" marL="457200" rtl="0">
              <a:lnSpc>
                <a:spcPct val="150000"/>
              </a:lnSpc>
              <a:spcBef>
                <a:spcPts val="0"/>
              </a:spcBef>
              <a:spcAft>
                <a:spcPts val="0"/>
              </a:spcAft>
              <a:buClr>
                <a:schemeClr val="dk1"/>
              </a:buClr>
              <a:buSzPts val="1000"/>
              <a:buAutoNum type="arabicPeriod"/>
            </a:pPr>
            <a:r>
              <a:rPr dirty="0" lang="en-GB" sz="1000">
                <a:solidFill>
                  <a:schemeClr val="dk1"/>
                </a:solidFill>
                <a:uFillTx/>
                <a:ea typeface="Times New Roman"/>
                <a:cs typeface="Times New Roman"/>
                <a:sym typeface="Times New Roman"/>
              </a:rPr>
              <a:t>Walsh, Gianfranco; </a:t>
            </a:r>
            <a:r>
              <a:rPr dirty="0" err="1" lang="en-GB" sz="1000">
                <a:solidFill>
                  <a:schemeClr val="dk1"/>
                </a:solidFill>
                <a:uFillTx/>
                <a:ea typeface="Times New Roman"/>
                <a:cs typeface="Times New Roman"/>
                <a:sym typeface="Times New Roman"/>
              </a:rPr>
              <a:t>Dinnie</a:t>
            </a:r>
            <a:r>
              <a:rPr dirty="0" lang="en-GB" sz="1000">
                <a:solidFill>
                  <a:schemeClr val="dk1"/>
                </a:solidFill>
                <a:uFillTx/>
                <a:ea typeface="Times New Roman"/>
                <a:cs typeface="Times New Roman"/>
                <a:sym typeface="Times New Roman"/>
              </a:rPr>
              <a:t>, Keith; </a:t>
            </a:r>
            <a:r>
              <a:rPr dirty="0" err="1" lang="en-GB" sz="1000">
                <a:solidFill>
                  <a:schemeClr val="dk1"/>
                </a:solidFill>
                <a:uFillTx/>
                <a:ea typeface="Times New Roman"/>
                <a:cs typeface="Times New Roman"/>
                <a:sym typeface="Times New Roman"/>
              </a:rPr>
              <a:t>Wiedmann</a:t>
            </a:r>
            <a:r>
              <a:rPr dirty="0" lang="en-GB" sz="1000">
                <a:solidFill>
                  <a:schemeClr val="dk1"/>
                </a:solidFill>
                <a:uFillTx/>
                <a:ea typeface="Times New Roman"/>
                <a:cs typeface="Times New Roman"/>
                <a:sym typeface="Times New Roman"/>
              </a:rPr>
              <a:t>, Klaus‐Peter (2006): How do corporate reputation and customer satisfaction impact customer defection? A study of private energy customers in Germany. In: </a:t>
            </a:r>
            <a:r>
              <a:rPr dirty="0" i="1" lang="en-GB" sz="1000">
                <a:solidFill>
                  <a:schemeClr val="dk1"/>
                </a:solidFill>
                <a:uFillTx/>
                <a:ea typeface="Times New Roman"/>
                <a:cs typeface="Times New Roman"/>
                <a:sym typeface="Times New Roman"/>
              </a:rPr>
              <a:t>Journal of Services Marketing </a:t>
            </a:r>
            <a:r>
              <a:rPr dirty="0" lang="en-GB" sz="1000">
                <a:solidFill>
                  <a:schemeClr val="dk1"/>
                </a:solidFill>
                <a:uFillTx/>
                <a:ea typeface="Times New Roman"/>
                <a:cs typeface="Times New Roman"/>
                <a:sym typeface="Times New Roman"/>
              </a:rPr>
              <a:t>20 (6), S. 412–420. DOI: 10.1108/08876040610691301.</a:t>
            </a:r>
            <a:endParaRPr dirty="0" sz="10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84" name="Google Shape;384;p5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39</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75"/>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6" name="Google Shape;76;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367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Research</a:t>
            </a:r>
            <a:r>
              <a:rPr dirty="0" lang="en-GB">
                <a:solidFill>
                  <a:srgbClr val="0C5AB5"/>
                </a:solidFill>
                <a:uFillTx/>
              </a:rPr>
              <a:t> questions</a:t>
            </a:r>
            <a:endParaRPr dirty="0">
              <a:solidFill>
                <a:srgbClr val="0C5AB5"/>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7" name="Google Shape;77;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41050" y="6786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457200" rtl="0">
              <a:lnSpc>
                <a:spcPct val="100000"/>
              </a:lnSpc>
              <a:spcBef>
                <a:spcPts val="0"/>
              </a:spcBef>
              <a:spcAft>
                <a:spcPts val="0"/>
              </a:spcAft>
              <a:buNone/>
            </a:pPr>
            <a:endParaRPr sz="2400">
              <a:solidFill>
                <a:schemeClr val="dk1"/>
              </a:solidFill>
              <a:uFillTx/>
            </a:endParaRPr>
          </a:p>
          <a:p>
            <a:pPr algn="ctr" indent="0" lvl="0" marL="457200" rtl="0">
              <a:lnSpc>
                <a:spcPct val="100000"/>
              </a:lnSpc>
              <a:spcBef>
                <a:spcPts val="0"/>
              </a:spcBef>
              <a:spcAft>
                <a:spcPts val="0"/>
              </a:spcAft>
              <a:buNone/>
            </a:pPr>
            <a:r>
              <a:rPr lang="en-GB" sz="2400">
                <a:solidFill>
                  <a:schemeClr val="dk1"/>
                </a:solidFill>
                <a:uFillTx/>
              </a:rPr>
              <a:t>What causes companies to take steps towards their own censorship?</a:t>
            </a:r>
            <a:endParaRPr sz="2400">
              <a:solidFill>
                <a:schemeClr val="dk1"/>
              </a:solidFill>
              <a:uFillTx/>
            </a:endParaRPr>
          </a:p>
          <a:p>
            <a:pPr algn="ctr" indent="0" lvl="0" marL="457200" rtl="0">
              <a:lnSpc>
                <a:spcPct val="100000"/>
              </a:lnSpc>
              <a:spcBef>
                <a:spcPts val="0"/>
              </a:spcBef>
              <a:spcAft>
                <a:spcPts val="0"/>
              </a:spcAft>
              <a:buNone/>
            </a:pPr>
            <a:endParaRPr sz="2400">
              <a:solidFill>
                <a:schemeClr val="dk1"/>
              </a:solidFill>
              <a:uFillTx/>
            </a:endParaRPr>
          </a:p>
          <a:p>
            <a:pPr algn="ctr" indent="0" lvl="0" marL="457200" rtl="0">
              <a:lnSpc>
                <a:spcPct val="150000"/>
              </a:lnSpc>
              <a:spcBef>
                <a:spcPts val="0"/>
              </a:spcBef>
              <a:spcAft>
                <a:spcPts val="0"/>
              </a:spcAft>
              <a:buNone/>
            </a:pPr>
            <a:r>
              <a:rPr lang="en-GB" sz="2400">
                <a:solidFill>
                  <a:schemeClr val="dk1"/>
                </a:solidFill>
                <a:uFillTx/>
              </a:rPr>
              <a:t>How do customers react to the steps taken by companies that give in to pressure?</a:t>
            </a:r>
            <a:endParaRPr>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8" name="Google Shape;78;p1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4</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8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3" name="Google Shape;83;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367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Theoretical foundation - What causes companies to take steps towards their own censorship?</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4" name="Google Shape;84;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41050" y="1061650"/>
            <a:ext cx="8520600" cy="33222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317500" lvl="0" marL="457200" rtl="0">
              <a:spcBef>
                <a:spcPts val="0"/>
              </a:spcBef>
              <a:spcAft>
                <a:spcPts val="0"/>
              </a:spcAft>
              <a:buClr>
                <a:srgbClr val="000000"/>
              </a:buClr>
              <a:buSzPts val="1400"/>
              <a:buChar char="●"/>
            </a:pPr>
            <a:r>
              <a:rPr dirty="0" lang="en-GB" sz="1400">
                <a:solidFill>
                  <a:srgbClr val="000000"/>
                </a:solidFill>
                <a:uFillTx/>
              </a:rPr>
              <a:t>China's consumption is rising steadily, as is the digital market potential</a:t>
            </a:r>
            <a:endParaRPr dirty="0" sz="1400">
              <a:solidFill>
                <a:srgbClr val="000000"/>
              </a:solidFill>
              <a:uFillTx/>
            </a:endParaRPr>
          </a:p>
          <a:p>
            <a:pPr algn="l" indent="-317500" lvl="0" marL="457200" rtl="0">
              <a:spcBef>
                <a:spcPts val="0"/>
              </a:spcBef>
              <a:spcAft>
                <a:spcPts val="0"/>
              </a:spcAft>
              <a:buClr>
                <a:srgbClr val="000000"/>
              </a:buClr>
              <a:buSzPts val="1400"/>
              <a:buChar char="●"/>
            </a:pPr>
            <a:r>
              <a:rPr dirty="0" lang="en-GB" sz="1400">
                <a:solidFill>
                  <a:srgbClr val="000000"/>
                </a:solidFill>
                <a:uFillTx/>
              </a:rPr>
              <a:t>Chinese market requires special behaviour of companies with which the state agrees </a:t>
            </a:r>
            <a:endParaRPr dirty="0" sz="1400">
              <a:solidFill>
                <a:srgbClr val="000000"/>
              </a:solidFill>
              <a:uFillTx/>
            </a:endParaRPr>
          </a:p>
          <a:p>
            <a:pPr algn="l" indent="-317500" lvl="0" marL="457200" rtl="0">
              <a:spcBef>
                <a:spcPts val="0"/>
              </a:spcBef>
              <a:spcAft>
                <a:spcPts val="0"/>
              </a:spcAft>
              <a:buClr>
                <a:srgbClr val="000000"/>
              </a:buClr>
              <a:buSzPts val="1400"/>
              <a:buChar char="●"/>
            </a:pPr>
            <a:r>
              <a:rPr b="1" dirty="0" lang="en-GB" sz="1400">
                <a:solidFill>
                  <a:srgbClr val="000000"/>
                </a:solidFill>
                <a:uFillTx/>
              </a:rPr>
              <a:t>Economic censorship</a:t>
            </a:r>
            <a:r>
              <a:rPr dirty="0" lang="en-GB" sz="1400">
                <a:solidFill>
                  <a:srgbClr val="000000"/>
                </a:solidFill>
                <a:uFillTx/>
              </a:rPr>
              <a:t> due to conflict of own, public and third power, in this case the </a:t>
            </a:r>
            <a:r>
              <a:rPr dirty="0" err="1" lang="en-GB" sz="1400">
                <a:solidFill>
                  <a:srgbClr val="000000"/>
                </a:solidFill>
                <a:uFillTx/>
              </a:rPr>
              <a:t>chinese</a:t>
            </a:r>
            <a:r>
              <a:rPr dirty="0" lang="en-GB" sz="1400">
                <a:solidFill>
                  <a:srgbClr val="000000"/>
                </a:solidFill>
                <a:uFillTx/>
              </a:rPr>
              <a:t> state (Richards und Murphy 1996)</a:t>
            </a:r>
            <a:endParaRPr dirty="0" sz="1400">
              <a:solidFill>
                <a:srgbClr val="000000"/>
              </a:solidFill>
              <a:uFillTx/>
            </a:endParaRPr>
          </a:p>
          <a:p>
            <a:pPr algn="l" indent="-317500" lvl="0" marL="457200" rtl="0">
              <a:spcBef>
                <a:spcPts val="0"/>
              </a:spcBef>
              <a:spcAft>
                <a:spcPts val="0"/>
              </a:spcAft>
              <a:buClr>
                <a:srgbClr val="000000"/>
              </a:buClr>
              <a:buSzPts val="1400"/>
              <a:buChar char="●"/>
            </a:pPr>
            <a:r>
              <a:rPr dirty="0" lang="en-GB" sz="1400">
                <a:solidFill>
                  <a:srgbClr val="000000"/>
                </a:solidFill>
                <a:uFillTx/>
              </a:rPr>
              <a:t>Companies are not only committed to their own success, but also accountable for their actions through increased social valuation - New form of </a:t>
            </a:r>
            <a:r>
              <a:rPr b="1" dirty="0" lang="en-GB" sz="1400">
                <a:solidFill>
                  <a:srgbClr val="000000"/>
                </a:solidFill>
                <a:uFillTx/>
              </a:rPr>
              <a:t>Corporate Social Responsibility</a:t>
            </a:r>
            <a:r>
              <a:rPr dirty="0" lang="en-GB" sz="1400">
                <a:solidFill>
                  <a:srgbClr val="000000"/>
                </a:solidFill>
                <a:uFillTx/>
              </a:rPr>
              <a:t> (</a:t>
            </a:r>
            <a:r>
              <a:rPr dirty="0" err="1" lang="en-GB" sz="1400">
                <a:solidFill>
                  <a:srgbClr val="000000"/>
                </a:solidFill>
                <a:uFillTx/>
              </a:rPr>
              <a:t>Theofilou</a:t>
            </a:r>
            <a:r>
              <a:rPr dirty="0" lang="en-GB" sz="1400">
                <a:solidFill>
                  <a:srgbClr val="000000"/>
                </a:solidFill>
                <a:uFillTx/>
              </a:rPr>
              <a:t> et al. 2017; </a:t>
            </a:r>
            <a:r>
              <a:rPr dirty="0" err="1" lang="en-GB" sz="1400">
                <a:solidFill>
                  <a:srgbClr val="000000"/>
                </a:solidFill>
                <a:uFillTx/>
              </a:rPr>
              <a:t>Bassen</a:t>
            </a:r>
            <a:r>
              <a:rPr dirty="0" lang="en-GB" sz="1400">
                <a:solidFill>
                  <a:srgbClr val="000000"/>
                </a:solidFill>
                <a:uFillTx/>
              </a:rPr>
              <a:t> et al. 2005)</a:t>
            </a:r>
            <a:endParaRPr dirty="0" sz="1400">
              <a:solidFill>
                <a:srgbClr val="000000"/>
              </a:solidFill>
              <a:uFillTx/>
            </a:endParaRPr>
          </a:p>
          <a:p>
            <a:pPr algn="l" indent="-317500" lvl="0" marL="457200" rtl="0">
              <a:spcBef>
                <a:spcPts val="0"/>
              </a:spcBef>
              <a:spcAft>
                <a:spcPts val="0"/>
              </a:spcAft>
              <a:buClr>
                <a:srgbClr val="000000"/>
              </a:buClr>
              <a:buSzPts val="1400"/>
              <a:buChar char="●"/>
            </a:pPr>
            <a:r>
              <a:rPr dirty="0" lang="en-GB" sz="1400">
                <a:solidFill>
                  <a:srgbClr val="000000"/>
                </a:solidFill>
                <a:uFillTx/>
              </a:rPr>
              <a:t>Reputation is essential for corporate success. Risk of shitstorms and financial losses.</a:t>
            </a:r>
            <a:endParaRPr dirty="0" sz="1400">
              <a:solidFill>
                <a:srgbClr val="000000"/>
              </a:solidFill>
              <a:uFillTx/>
            </a:endParaRPr>
          </a:p>
          <a:p>
            <a:pPr algn="l" indent="-317500" lvl="0" marL="457200" rtl="0">
              <a:spcBef>
                <a:spcPts val="0"/>
              </a:spcBef>
              <a:spcAft>
                <a:spcPts val="0"/>
              </a:spcAft>
              <a:buClr>
                <a:srgbClr val="000000"/>
              </a:buClr>
              <a:buSzPts val="1400"/>
              <a:buChar char="●"/>
            </a:pPr>
            <a:r>
              <a:rPr dirty="0" lang="en-GB" sz="1400">
                <a:solidFill>
                  <a:srgbClr val="000000"/>
                </a:solidFill>
                <a:uFillTx/>
              </a:rPr>
              <a:t>Digital transformation of companies makes the actions of companies more visible, more short-lived and their reputation more vulnerable (Walsh et al. 2006; Taddeo und </a:t>
            </a:r>
            <a:r>
              <a:rPr dirty="0" err="1" lang="en-GB" sz="1400">
                <a:solidFill>
                  <a:srgbClr val="000000"/>
                </a:solidFill>
                <a:uFillTx/>
              </a:rPr>
              <a:t>Floridi</a:t>
            </a:r>
            <a:r>
              <a:rPr dirty="0" lang="en-GB" sz="1400">
                <a:solidFill>
                  <a:srgbClr val="000000"/>
                </a:solidFill>
                <a:uFillTx/>
              </a:rPr>
              <a:t> 2017; </a:t>
            </a:r>
            <a:r>
              <a:rPr dirty="0" err="1" lang="en-GB" sz="1400">
                <a:solidFill>
                  <a:srgbClr val="000000"/>
                </a:solidFill>
                <a:uFillTx/>
              </a:rPr>
              <a:t>Grigore</a:t>
            </a:r>
            <a:r>
              <a:rPr dirty="0" lang="en-GB" sz="1400">
                <a:solidFill>
                  <a:srgbClr val="000000"/>
                </a:solidFill>
                <a:uFillTx/>
              </a:rPr>
              <a:t> et al. 2017)</a:t>
            </a:r>
            <a:endParaRPr b="1" dirty="0" sz="1400">
              <a:solidFill>
                <a:srgbClr val="000000"/>
              </a:solidFill>
              <a:uFillTx/>
            </a:endParaRPr>
          </a:p>
          <a:p>
            <a:pPr algn="ctr" indent="-317500" lvl="0" marL="457200" rtl="0">
              <a:lnSpc>
                <a:spcPct val="150000"/>
              </a:lnSpc>
              <a:spcBef>
                <a:spcPts val="0"/>
              </a:spcBef>
              <a:spcAft>
                <a:spcPts val="0"/>
              </a:spcAft>
              <a:buClr>
                <a:srgbClr val="000000"/>
              </a:buClr>
              <a:buSzPts val="1400"/>
              <a:buChar char="➔"/>
            </a:pPr>
            <a:r>
              <a:rPr b="1" dirty="0" lang="en-GB" sz="1400">
                <a:solidFill>
                  <a:srgbClr val="000000"/>
                </a:solidFill>
                <a:uFillTx/>
              </a:rPr>
              <a:t>Companies face trade-off between reputation and requirements of the Chinese state to be able to operate in the market</a:t>
            </a:r>
            <a:endParaRPr b="1" dirty="0" sz="1400">
              <a:solidFill>
                <a:srgbClr val="000000"/>
              </a:solidFill>
              <a:uFillTx/>
            </a:endParaRPr>
          </a:p>
          <a:p>
            <a:pPr algn="l" indent="0" lvl="0" marL="0" rtl="0">
              <a:spcBef>
                <a:spcPts val="1600"/>
              </a:spcBef>
              <a:spcAft>
                <a:spcPts val="1600"/>
              </a:spcAft>
              <a:buNone/>
            </a:pPr>
            <a:endParaRPr dirty="0" sz="1400">
              <a:solidFill>
                <a:schemeClr val="dk1"/>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5" name="Google Shape;85;p1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5</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8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Textfeld 1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0" name="Google Shape;90;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63675"/>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Study cases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1" name="Google Shape;91;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79650" y="946413"/>
            <a:ext cx="5242200" cy="8445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lang="en-GB">
                <a:solidFill>
                  <a:srgbClr val="000000"/>
                </a:solidFill>
                <a:uFillTx/>
              </a:rPr>
              <a:t>The Blizzard case: Ban of Chung Ng Wai at Hearthstone Grandmasters </a:t>
            </a:r>
            <a:endParaRPr>
              <a:solidFill>
                <a:srgbClr val="000000"/>
              </a:solidFill>
              <a:uFillTx/>
            </a:endParaRPr>
          </a:p>
          <a:p>
            <a:pPr algn="l" indent="0" lvl="0" marL="0" rtl="0">
              <a:spcBef>
                <a:spcPts val="1600"/>
              </a:spcBef>
              <a:spcAft>
                <a:spcPts val="1600"/>
              </a:spcAft>
              <a:buNone/>
            </a:pPr>
            <a:endParaRPr>
              <a:solidFill>
                <a:srgbClr val="00000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2" name="Google Shape;92;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6</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3" name="Google Shape;93;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3"/>
          <a:srcRect l="-25560" r="25559"/>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502936" y="3223976"/>
            <a:ext cx="1969522" cy="1295651"/>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4" name="Google Shape;94;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rotWithShape="1">
          <a:blip r:embed="rId4"/>
          <a:srcRect l="15760" r="20891" t="9371"/>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7113585" y="858519"/>
            <a:ext cx="1358873" cy="1295650"/>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5" name="Google Shape;95;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381600" y="2187776"/>
            <a:ext cx="2762400" cy="6531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ctr" indent="0" lvl="0" marL="0" rtl="0">
              <a:spcBef>
                <a:spcPts val="0"/>
              </a:spcBef>
              <a:spcAft>
                <a:spcPts val="0"/>
              </a:spcAft>
              <a:buNone/>
            </a:pPr>
            <a:r>
              <a:rPr dirty="0" lang="en-GB" sz="1600">
                <a:uFillTx/>
              </a:rPr>
              <a:t>Chung “</a:t>
            </a:r>
            <a:r>
              <a:rPr dirty="0" err="1" lang="en-GB" sz="1600">
                <a:uFillTx/>
              </a:rPr>
              <a:t>Blitzchung</a:t>
            </a:r>
            <a:r>
              <a:rPr dirty="0" lang="en-GB" sz="1600">
                <a:uFillTx/>
              </a:rPr>
              <a:t>” NG Wai:</a:t>
            </a:r>
            <a:endParaRPr dirty="0" sz="1600">
              <a:uFillTx/>
            </a:endParaRPr>
          </a:p>
          <a:p>
            <a:pPr algn="ctr" indent="0" lvl="0" marL="0" rtl="0">
              <a:spcBef>
                <a:spcPts val="0"/>
              </a:spcBef>
              <a:spcAft>
                <a:spcPts val="0"/>
              </a:spcAft>
              <a:buNone/>
            </a:pPr>
            <a:r>
              <a:rPr dirty="0" i="1" lang="en-GB" sz="1100">
                <a:solidFill>
                  <a:srgbClr val="222222"/>
                </a:solidFill>
                <a:highlight>
                  <a:srgbClr val="FFFFFF"/>
                </a:highlight>
                <a:uFillTx/>
              </a:rPr>
              <a:t>“Liberate Hong Kong, the </a:t>
            </a:r>
            <a:endParaRPr dirty="0" i="1" sz="1100">
              <a:solidFill>
                <a:srgbClr val="222222"/>
              </a:solidFill>
              <a:highlight>
                <a:srgbClr val="FFFFFF"/>
              </a:highlight>
              <a:uFillTx/>
            </a:endParaRPr>
          </a:p>
          <a:p>
            <a:pPr algn="ctr" indent="0" lvl="0" marL="0" rtl="0">
              <a:spcBef>
                <a:spcPts val="0"/>
              </a:spcBef>
              <a:spcAft>
                <a:spcPts val="0"/>
              </a:spcAft>
              <a:buNone/>
            </a:pPr>
            <a:r>
              <a:rPr dirty="0" i="1" lang="en-GB" sz="1100">
                <a:solidFill>
                  <a:srgbClr val="222222"/>
                </a:solidFill>
                <a:highlight>
                  <a:srgbClr val="FFFFFF"/>
                </a:highlight>
                <a:uFillTx/>
              </a:rPr>
              <a:t>Revolution of our times”</a:t>
            </a:r>
            <a:endParaRPr dirty="0" i="1" sz="110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6" name="Google Shape;96;p1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725050" y="3449551"/>
            <a:ext cx="5351400" cy="844500"/>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lnSpc>
                <a:spcPct val="115000"/>
              </a:lnSpc>
              <a:spcBef>
                <a:spcPts val="0"/>
              </a:spcBef>
              <a:spcAft>
                <a:spcPts val="1600"/>
              </a:spcAft>
              <a:buClr>
                <a:schemeClr val="dk1"/>
              </a:buClr>
              <a:buSzPts val="1100"/>
              <a:buFont typeface="Arial"/>
              <a:buNone/>
            </a:pPr>
            <a:r>
              <a:rPr dirty="0" lang="en-GB" sz="1800">
                <a:uFillTx/>
              </a:rPr>
              <a:t>The Apple case: Ban of multiple apps used by Hong Kong protestors in the App Store</a:t>
            </a:r>
            <a:endParaRPr dirty="0">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7" name="Google Shape;97;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5"/>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3824" y="1042124"/>
            <a:ext cx="1203311" cy="653100"/>
          </a:xfrm>
          <a:prstGeom prst="rect">
            <a:avLst/>
          </a:prstGeom>
          <a:noFill/>
          <a:ln>
            <a:noFill/>
          </a:ln>
        </p:spPr>
      </p:pic>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8" name="Google Shape;98;p18"/>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6"/>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74806" y="2723318"/>
            <a:ext cx="2960569" cy="2053170"/>
          </a:xfrm>
          <a:prstGeom prst="rect">
            <a:avLst/>
          </a:prstGeom>
          <a:noFill/>
          <a:ln>
            <a:noFill/>
          </a:ln>
        </p:spPr>
      </p:pic>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02"/>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3" name="Google Shape;103;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Methodology</a:t>
            </a:r>
            <a:endParaRPr dirty="0">
              <a:solidFill>
                <a:srgbClr val="0070C0"/>
              </a:solidFill>
              <a:uFillTx/>
            </a:endParaRPr>
          </a:p>
          <a:p>
            <a:pPr algn="l" indent="0" lvl="0" marL="0" rtl="0">
              <a:spcBef>
                <a:spcPts val="0"/>
              </a:spcBef>
              <a:spcAft>
                <a:spcPts val="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4" name="Google Shape;104;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889372"/>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buFont charset="0" panose="02070309020205020404" pitchFamily="49" typeface="Courier New"/>
              <a:buChar char="o"/>
            </a:pPr>
            <a:r>
              <a:rPr dirty="0" lang="en-GB" sz="1400">
                <a:solidFill>
                  <a:srgbClr val="000000"/>
                </a:solidFill>
                <a:uFillTx/>
              </a:rPr>
              <a:t> </a:t>
            </a:r>
            <a:r>
              <a:rPr dirty="0" lang="en-US" sz="1400">
                <a:uFillTx/>
              </a:rPr>
              <a:t>Which data is used? </a:t>
            </a:r>
          </a:p>
          <a:p>
            <a:pPr lvl="1">
              <a:buFont charset="0" panose="02070309020205020404" pitchFamily="49" typeface="Courier New"/>
              <a:buChar char="o"/>
            </a:pPr>
            <a:r>
              <a:rPr dirty="0" lang="en-US" sz="1400">
                <a:uFillTx/>
              </a:rPr>
              <a:t>Apple’s and Blizzard’s case study</a:t>
            </a:r>
          </a:p>
          <a:p>
            <a:pPr lvl="1">
              <a:buFont charset="0" panose="02070309020205020404" pitchFamily="49" typeface="Courier New"/>
              <a:buChar char="o"/>
            </a:pPr>
            <a:r>
              <a:rPr dirty="0" lang="en-US" sz="1400">
                <a:uFillTx/>
              </a:rPr>
              <a:t>Reddit scrapping</a:t>
            </a:r>
          </a:p>
          <a:p>
            <a:pPr lvl="1">
              <a:buFont charset="0" panose="02070309020205020404" pitchFamily="49" typeface="Courier New"/>
              <a:buChar char="o"/>
            </a:pPr>
            <a:r>
              <a:rPr dirty="0" lang="en-US" sz="1400">
                <a:uFillTx/>
              </a:rPr>
              <a:t>Choice of time of the study</a:t>
            </a:r>
          </a:p>
          <a:p>
            <a:pPr lvl="1">
              <a:buFont charset="0" panose="02070309020205020404" pitchFamily="49" typeface="Courier New"/>
              <a:buChar char="o"/>
            </a:pPr>
            <a:endParaRPr dirty="0" lang="en-US" sz="1400">
              <a:uFillTx/>
            </a:endParaRPr>
          </a:p>
          <a:p>
            <a:pPr>
              <a:buFont charset="0" panose="02070309020205020404" pitchFamily="49" typeface="Courier New"/>
              <a:buChar char="o"/>
            </a:pPr>
            <a:r>
              <a:rPr dirty="0" lang="en-US" sz="1400">
                <a:uFillTx/>
              </a:rPr>
              <a:t>Does the event has a visible impact ? </a:t>
            </a:r>
          </a:p>
          <a:p>
            <a:pPr lvl="1">
              <a:buFont charset="0" panose="02070309020205020404" pitchFamily="49" typeface="Courier New"/>
              <a:buChar char="o"/>
            </a:pPr>
            <a:r>
              <a:rPr dirty="0" lang="en-US" sz="1400">
                <a:uFillTx/>
              </a:rPr>
              <a:t>Qualitative analysis</a:t>
            </a:r>
          </a:p>
          <a:p>
            <a:pPr lvl="1">
              <a:buFont charset="0" panose="02070309020205020404" pitchFamily="49" typeface="Courier New"/>
              <a:buChar char="o"/>
            </a:pPr>
            <a:r>
              <a:rPr dirty="0" lang="en-US" sz="1400">
                <a:uFillTx/>
              </a:rPr>
              <a:t> Number of submissions, comments, scores of the posts</a:t>
            </a:r>
          </a:p>
          <a:p>
            <a:pPr lvl="1">
              <a:buFont charset="0" panose="02070309020205020404" pitchFamily="49" typeface="Courier New"/>
              <a:buChar char="o"/>
            </a:pPr>
            <a:endParaRPr dirty="0" lang="en-US" sz="1400">
              <a:uFillTx/>
            </a:endParaRPr>
          </a:p>
          <a:p>
            <a:pPr>
              <a:buFont charset="0" panose="02070309020205020404" pitchFamily="49" typeface="Courier New"/>
              <a:buChar char="o"/>
            </a:pPr>
            <a:r>
              <a:rPr dirty="0" lang="en-US" sz="1400">
                <a:uFillTx/>
              </a:rPr>
              <a:t>What is an impact on people’s opinions ? </a:t>
            </a:r>
          </a:p>
          <a:p>
            <a:pPr lvl="1">
              <a:buFont charset="0" panose="02070309020205020404" pitchFamily="49" typeface="Courier New"/>
              <a:buChar char="o"/>
            </a:pPr>
            <a:r>
              <a:rPr dirty="0" lang="en-US" sz="1400">
                <a:uFillTx/>
              </a:rPr>
              <a:t>Microsoft Azure’s opinion analysis tool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05" name="Google Shape;105;p19"/>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7</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09"/>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feld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0" name="Google Shape;110;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70C0"/>
                </a:solidFill>
                <a:uFillTx/>
              </a:rPr>
              <a:t>Results - The Blizzard case </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1" name="Google Shape;111;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57270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457200" rtl="0">
              <a:spcBef>
                <a:spcPts val="0"/>
              </a:spcBef>
              <a:spcAft>
                <a:spcPts val="0"/>
              </a:spcAft>
              <a:buNone/>
            </a:pPr>
            <a:endParaRPr dirty="0">
              <a:solidFill>
                <a:schemeClr val="dk1"/>
              </a:solidFill>
              <a:uFillTx/>
            </a:endParaRPr>
          </a:p>
          <a:p>
            <a:pPr indent="0" marL="76200">
              <a:spcBef>
                <a:spcPts val="1600"/>
              </a:spcBef>
              <a:buClr>
                <a:schemeClr val="dk1"/>
              </a:buClr>
              <a:buSzPts val="2400"/>
              <a:buNone/>
            </a:pPr>
            <a:r>
              <a:rPr dirty="0" lang="en-GB" sz="1800">
                <a:uFillTx/>
              </a:rPr>
              <a:t>Qualitative analysis</a:t>
            </a:r>
          </a:p>
          <a:p>
            <a:pPr marL="419100">
              <a:spcBef>
                <a:spcPts val="1600"/>
              </a:spcBef>
              <a:buClr>
                <a:schemeClr val="dk1"/>
              </a:buClr>
              <a:buSzPts val="2400"/>
              <a:buFont charset="0" panose="02070309020205020404" pitchFamily="49" typeface="Courier New"/>
              <a:buChar char="o"/>
            </a:pPr>
            <a:endParaRPr dirty="0" lang="en-GB" sz="1800">
              <a:uFillTx/>
            </a:endParaRPr>
          </a:p>
          <a:p>
            <a:pPr indent="0" marL="76200">
              <a:spcBef>
                <a:spcPts val="1600"/>
              </a:spcBef>
              <a:buClr>
                <a:schemeClr val="dk1"/>
              </a:buClr>
              <a:buSzPts val="2400"/>
              <a:buNone/>
            </a:pPr>
            <a:r>
              <a:rPr dirty="0" lang="en-GB" sz="1800">
                <a:solidFill>
                  <a:schemeClr val="bg1">
                    <a:lumMod val="85000"/>
                  </a:schemeClr>
                </a:solidFill>
                <a:uFillTx/>
              </a:rPr>
              <a:t>Event study</a:t>
            </a:r>
          </a:p>
          <a:p>
            <a:pPr marL="419100">
              <a:spcBef>
                <a:spcPts val="1600"/>
              </a:spcBef>
              <a:buClr>
                <a:schemeClr val="dk1"/>
              </a:buClr>
              <a:buSzPts val="2400"/>
              <a:buFont charset="0" panose="02070309020205020404" pitchFamily="49" typeface="Courier New"/>
              <a:buChar char="o"/>
            </a:pPr>
            <a:endParaRPr dirty="0" lang="en-GB" sz="1800">
              <a:solidFill>
                <a:schemeClr val="bg1">
                  <a:lumMod val="85000"/>
                </a:schemeClr>
              </a:solidFill>
              <a:uFillTx/>
            </a:endParaRPr>
          </a:p>
          <a:p>
            <a:pPr indent="0" marL="76200">
              <a:spcBef>
                <a:spcPts val="1600"/>
              </a:spcBef>
              <a:buClr>
                <a:schemeClr val="dk1"/>
              </a:buClr>
              <a:buSzPts val="2400"/>
              <a:buNone/>
            </a:pPr>
            <a:r>
              <a:rPr dirty="0" lang="en-GB" sz="1800">
                <a:solidFill>
                  <a:schemeClr val="bg1">
                    <a:lumMod val="85000"/>
                  </a:schemeClr>
                </a:solidFill>
                <a:uFillTx/>
              </a:rPr>
              <a:t>Opinion analysis</a:t>
            </a:r>
            <a:endParaRPr dirty="0" sz="1800">
              <a:solidFill>
                <a:schemeClr val="bg1">
                  <a:lumMod val="85000"/>
                </a:schemeClr>
              </a:solidFill>
              <a:uFillTx/>
            </a:endParaRPr>
          </a:p>
          <a:p>
            <a:pPr algn="l" indent="0" lvl="0" marL="914400" rtl="0">
              <a:spcBef>
                <a:spcPts val="1600"/>
              </a:spcBef>
              <a:spcAft>
                <a:spcPts val="1600"/>
              </a:spcAft>
              <a:buNone/>
            </a:pPr>
            <a:endParaRPr dirty="0">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2" name="Google Shape;112;p20"/>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8</a:t>
            </a:fld>
            <a:endParaRPr>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Shape 116"/>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Textfeld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680799"/>
            <a:ext cx="9144000" cy="358436"/>
          </a:xfrm>
          <a:prstGeom prst="rect">
            <a:avLst/>
          </a:prstGeom>
          <a:solidFill>
            <a:schemeClr val="bg2"/>
          </a:solidFill>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0" lIns="0" rIns="0" rtlCol="0" tIns="0" wrap="square">
            <a:spAutoFit/>
          </a:bodyPr>
          <a:lstStyle/>
          <a:p>
            <a:pPr>
              <a:lnSpc>
                <a:spcPct val="114000"/>
              </a:lnSpc>
            </a:pPr>
            <a:endParaRPr dirty="0" err="1" lang="de-DE" sz="1600">
              <a:uFillTx/>
              <a:latin typeface="+mn-lt"/>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7" name="Google Shape;117;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8520600" cy="5727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lvl="0"/>
            <a:r>
              <a:rPr dirty="0" lang="en-GB">
                <a:solidFill>
                  <a:srgbClr val="0070C0"/>
                </a:solidFill>
                <a:uFillTx/>
              </a:rPr>
              <a:t>The Blizzard case - Qualitative analysis</a:t>
            </a:r>
            <a:endParaRPr dirty="0">
              <a:solidFill>
                <a:srgbClr val="0070C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8" name="Google Shape;118;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91550"/>
            <a:ext cx="8520600" cy="34164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lgn="l" indent="0" lvl="0" marL="0" rtl="0">
              <a:spcBef>
                <a:spcPts val="0"/>
              </a:spcBef>
              <a:spcAft>
                <a:spcPts val="0"/>
              </a:spcAft>
              <a:buNone/>
            </a:pPr>
            <a:r>
              <a:rPr dirty="0" lang="en-GB">
                <a:solidFill>
                  <a:srgbClr val="000000"/>
                </a:solidFill>
                <a:uFillTx/>
              </a:rPr>
              <a:t>Before the event : post with the best score</a:t>
            </a:r>
            <a:endParaRPr dirty="0">
              <a:solidFill>
                <a:srgbClr val="000000"/>
              </a:solidFill>
              <a:uFillTx/>
            </a:endParaRPr>
          </a:p>
          <a:p>
            <a:pPr algn="l" indent="0" lvl="0" marL="0" rtl="0">
              <a:spcBef>
                <a:spcPts val="1600"/>
              </a:spcBef>
              <a:spcAft>
                <a:spcPts val="1600"/>
              </a:spcAft>
              <a:buNone/>
            </a:pPr>
            <a:endParaRPr dirty="0">
              <a:solidFill>
                <a:srgbClr val="000000"/>
              </a:solidFill>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9" name="Google Shape;119;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noGrp="1"/>
          </p:cNvSpPr>
          <p:nvPr>
            <p:ph idx="12"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472458" y="4663217"/>
            <a:ext cx="548700" cy="39360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anchorCtr="0" bIns="91425" lIns="91425" rIns="91425" spcFirstLastPara="1" tIns="91425" wrap="square">
            <a:noAutofit/>
          </a:bodyPr>
          <a:lstStyle/>
          <a:p>
            <a:pPr algn="r" indent="0" lvl="0" marL="0" rtl="0">
              <a:spcBef>
                <a:spcPts val="0"/>
              </a:spcBef>
              <a:spcAft>
                <a:spcPts val="0"/>
              </a:spcAft>
              <a:buNone/>
            </a:pPr>
            <a:fld id="{00000000-1234-1234-1234-123412341234}" type="slidenum">
              <a:rPr lang="en-GB">
                <a:uFillTx/>
              </a:rPr>
              <a:t>9</a:t>
            </a:fld>
            <a:endParaRPr>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0" name="Google Shape;120;p21"/>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referRelativeResize="0"/>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3"/>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2615375" y="1109600"/>
            <a:ext cx="3677326" cy="3328675"/>
          </a:xfrm>
          <a:prstGeom prst="rect">
            <a:avLst/>
          </a:prstGeom>
          <a:noFill/>
          <a:ln>
            <a:noFill/>
          </a:ln>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21" name="Google Shape;121;p2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txBox="1">
            <a:spLocks/>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4731306"/>
            <a:ext cx="8783645" cy="211147"/>
          </a:xfrm>
          <a:prstGeom prst="rect">
            <a:avLst/>
          </a:prstGeom>
          <a:noFill/>
          <a:ln>
            <a:no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t" anchorCtr="0" bIns="91425" lIns="91425" rIns="91425" spcFirstLastPara="1" tIns="91425" wrap="square">
            <a:noAutofit/>
          </a:bodyPr>
          <a:lstStyle/>
          <a:p>
            <a:pPr>
              <a:spcBef>
                <a:spcPts val="0"/>
              </a:spcBef>
              <a:spcAft>
                <a:spcPts val="0"/>
              </a:spcAft>
            </a:pPr>
            <a:r>
              <a:rPr dirty="0" lang="en-GB" sz="800" u="sng">
                <a:solidFill>
                  <a:schemeClr val="bg1"/>
                </a:solidFill>
                <a:uFillTx/>
                <a:hlinkClick r:id="rId4"/>
              </a:rPr>
              <a:t>https://www.reddit.com/r/Blizzard/comments/bz0lm3/keanu_reeves_would_make_an_excellent_younger_jim/</a:t>
            </a:r>
            <a:r>
              <a:rPr dirty="0" lang="en-GB" sz="800" u="sng">
                <a:solidFill>
                  <a:schemeClr val="bg1"/>
                </a:solidFill>
                <a:uFillTx/>
              </a:rPr>
              <a:t>, last visited on 22</a:t>
            </a:r>
            <a:r>
              <a:rPr baseline="30000" dirty="0" lang="en-GB" sz="800" u="sng">
                <a:solidFill>
                  <a:schemeClr val="bg1"/>
                </a:solidFill>
                <a:uFillTx/>
              </a:rPr>
              <a:t>nd</a:t>
            </a:r>
            <a:r>
              <a:rPr dirty="0" lang="en-GB" sz="800" u="sng">
                <a:solidFill>
                  <a:schemeClr val="bg1"/>
                </a:solidFill>
                <a:uFillTx/>
              </a:rPr>
              <a:t> of February 2020</a:t>
            </a:r>
            <a:endParaRPr dirty="0" lang="en-GB" sz="800">
              <a:solidFill>
                <a:schemeClr val="bg1"/>
              </a:solidFill>
              <a:uFillTx/>
            </a:endParaRPr>
          </a:p>
          <a:p>
            <a:pPr algn="l" indent="0" lvl="0" marL="0" rtl="0">
              <a:spcBef>
                <a:spcPts val="0"/>
              </a:spcBef>
              <a:spcAft>
                <a:spcPts val="0"/>
              </a:spcAft>
              <a:buNone/>
            </a:pPr>
            <a:endParaRPr dirty="0">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Titel 1">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Titel 2">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3.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Titel 3">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4.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Inhalt">
  <a:themeElements>
    <a:clrScheme name="TUM">
      <a:dk1>
        <a:srgbClr val="000000"/>
      </a:dk1>
      <a:lt1>
        <a:srgbClr val="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5.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Kapiteltrenner blau">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6.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Kapiteltrenner schwarz">
  <a:themeElements>
    <a:clrScheme name="TUM">
      <a:dk1>
        <a:srgbClr val="000000"/>
      </a:dk1>
      <a:lt1>
        <a:srgbClr val="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ln>
          <a:noFill/>
        </a:ln>
      </a:spPr>
      <a:bodyPr anchor="t" anchorCtr="0" bIns="45720" compatLnSpc="1" forceAA="0" fromWordArt="0" horzOverflow="overflow" lIns="91440" numCol="1" rIns="91440" rot="0" rtlCol="0" spcFirstLastPara="0" tIns="45720" vert="horz" vertOverflow="overflow" wrap="square">
        <a:prstTxWarp prst="textNoShape">
          <a:avLst/>
        </a:prstTxWarp>
        <a:noAutofit/>
      </a:bodyPr>
      <a:lstStyle>
        <a:defPPr>
          <a:lnSpc>
            <a:spcPct val="114000"/>
          </a:lnSpc>
          <a:defRPr dirty="0" smtClean="0">
            <a:uFillTx/>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noFill/>
      </a:spPr>
      <a:bodyPr bIns="0" lIns="0" rIns="0" rtlCol="0" tIns="0" wrap="square">
        <a:spAutoFit/>
      </a:bodyPr>
      <a:lstStyle>
        <a:defPPr>
          <a:lnSpc>
            <a:spcPct val="114000"/>
          </a:lnSpc>
          <a:defRPr dirty="0" err="1" smtClean="0" sz="1600">
            <a:uFillTx/>
            <a:latin typeface="+mn-lt"/>
          </a:defRPr>
        </a:defPPr>
      </a:lstStyle>
    </a:txDef>
  </a:objectDefaults>
  <a:extraClrSchemeLst/>
</a:theme>
</file>

<file path=ppt/theme/theme7.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8.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Larissa-Design">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Template>
  <TotalTime>0</TotalTime>
  <Words>3953</Words>
  <Application>Microsoft Office PowerPoint</Application>
  <PresentationFormat>Bildschirmpräsentation (16:9)</PresentationFormat>
  <Paragraphs>377</Paragraphs>
  <Slides>39</Slides>
  <Notes>39</Notes>
  <HiddenSlides>0</HiddenSlides>
  <MMClips>0</MMClips>
  <ScaleCrop>false</ScaleCrop>
  <HeadingPairs>
    <vt:vector size="6" baseType="variant">
      <vt:variant>
        <vt:lpstr>Verwendete Schriftarten</vt:lpstr>
      </vt:variant>
      <vt:variant>
        <vt:i4>6</vt:i4>
      </vt:variant>
      <vt:variant>
        <vt:lpstr>Design</vt:lpstr>
      </vt:variant>
      <vt:variant>
        <vt:i4>6</vt:i4>
      </vt:variant>
      <vt:variant>
        <vt:lpstr>Folientitel</vt:lpstr>
      </vt:variant>
      <vt:variant>
        <vt:i4>39</vt:i4>
      </vt:variant>
    </vt:vector>
  </HeadingPairs>
  <TitlesOfParts>
    <vt:vector size="51" baseType="lpstr">
      <vt:lpstr>Arial</vt:lpstr>
      <vt:lpstr>Calibri</vt:lpstr>
      <vt:lpstr>Courier New</vt:lpstr>
      <vt:lpstr>Symbol</vt:lpstr>
      <vt:lpstr>Times New Roman</vt:lpstr>
      <vt:lpstr>Wingdings</vt:lpstr>
      <vt:lpstr>Titel 1</vt:lpstr>
      <vt:lpstr>Titel 2</vt:lpstr>
      <vt:lpstr>Titel 3</vt:lpstr>
      <vt:lpstr>Inhalt</vt:lpstr>
      <vt:lpstr>Kapiteltrenner blau</vt:lpstr>
      <vt:lpstr>Kapiteltrenner schwarz</vt:lpstr>
      <vt:lpstr>The Hong-Kong controversies and impacts on  foreign companies’ reputation.</vt:lpstr>
      <vt:lpstr>Motivation</vt:lpstr>
      <vt:lpstr>Agenda</vt:lpstr>
      <vt:lpstr>Research questions</vt:lpstr>
      <vt:lpstr>Theoretical foundation - What causes companies to take steps towards their own censorship?</vt:lpstr>
      <vt:lpstr>Study cases </vt:lpstr>
      <vt:lpstr>Methodology </vt:lpstr>
      <vt:lpstr>Results - The Blizzard case </vt:lpstr>
      <vt:lpstr>The Blizzard case - Qualitative analysis</vt:lpstr>
      <vt:lpstr>The Blizzard case - Qualitative analysis</vt:lpstr>
      <vt:lpstr>The Blizzard case - Qualitative analysis</vt:lpstr>
      <vt:lpstr>Results - The Blizzard case </vt:lpstr>
      <vt:lpstr>The Blizzard case - Event study</vt:lpstr>
      <vt:lpstr>The Blizzard case - Event study</vt:lpstr>
      <vt:lpstr>Results - The Blizzard case </vt:lpstr>
      <vt:lpstr>Opinion score increases after event</vt:lpstr>
      <vt:lpstr>Short insults and long discussions</vt:lpstr>
      <vt:lpstr>Results - The Apple case </vt:lpstr>
      <vt:lpstr>Apple - Qualitative Analysis  </vt:lpstr>
      <vt:lpstr>Only one high voted post on HK on /r/apple</vt:lpstr>
      <vt:lpstr>Most voted comment on this reddit post</vt:lpstr>
      <vt:lpstr>Other top voted comments</vt:lpstr>
      <vt:lpstr>Summary of top comments qualitative analysis</vt:lpstr>
      <vt:lpstr>Results - The Apple case </vt:lpstr>
      <vt:lpstr>The Apple case - Event study</vt:lpstr>
      <vt:lpstr>Results - The Apple case </vt:lpstr>
      <vt:lpstr>Opinion score did not change </vt:lpstr>
      <vt:lpstr>Discussion </vt:lpstr>
      <vt:lpstr>Discussion - Buzz comparison  Apple is more in the spotlight</vt:lpstr>
      <vt:lpstr>Discussion - Buzz comparison </vt:lpstr>
      <vt:lpstr>Discussion - Audience comparison</vt:lpstr>
      <vt:lpstr>Facebook analytics: Apple’s community has diverse interests </vt:lpstr>
      <vt:lpstr>Facebook analytics: Blizzard’s community has more entertaining interests </vt:lpstr>
      <vt:lpstr>Discussion</vt:lpstr>
      <vt:lpstr>Limitations</vt:lpstr>
      <vt:lpstr>Conclusion</vt:lpstr>
      <vt:lpstr>Final questions ? </vt:lpstr>
      <vt:lpstr>References - Links </vt:lpstr>
      <vt:lpstr>References - Literature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Hong-Kong controversies and impacts on  foreign companies’ reputation.</dc:title>
  <dc:creator>Nelson Walz</dc:creator>
  <cp:lastModifiedBy>Nelson Walz</cp:lastModifiedBy>
  <cp:revision>30</cp:revision>
  <cp:lastPrinted>2015-07-30T14:04:45Z</cp:lastPrinted>
  <dcterms:created xsi:type="dcterms:W3CDTF">2020-02-24T20:22:49Z</dcterms:created>
  <dcterms:modified xsi:type="dcterms:W3CDTF">2020-02-24T22:14:14Z</dcterms:modified>
</cp:coreProperties>
</file>